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4" r:id="rId16"/>
    <p:sldId id="270" r:id="rId17"/>
    <p:sldId id="271" r:id="rId18"/>
    <p:sldId id="272" r:id="rId19"/>
    <p:sldId id="273" r:id="rId20"/>
    <p:sldId id="275" r:id="rId21"/>
    <p:sldId id="276" r:id="rId22"/>
    <p:sldId id="277" r:id="rId23"/>
    <p:sldId id="293" r:id="rId24"/>
    <p:sldId id="294" r:id="rId25"/>
    <p:sldId id="295" r:id="rId26"/>
    <p:sldId id="296" r:id="rId27"/>
    <p:sldId id="297" r:id="rId28"/>
    <p:sldId id="300" r:id="rId29"/>
    <p:sldId id="298" r:id="rId30"/>
    <p:sldId id="301" r:id="rId31"/>
    <p:sldId id="299" r:id="rId32"/>
    <p:sldId id="285" r:id="rId33"/>
    <p:sldId id="286" r:id="rId34"/>
    <p:sldId id="287" r:id="rId35"/>
    <p:sldId id="288" r:id="rId36"/>
    <p:sldId id="290"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62" autoAdjust="0"/>
  </p:normalViewPr>
  <p:slideViewPr>
    <p:cSldViewPr>
      <p:cViewPr varScale="1">
        <p:scale>
          <a:sx n="70" d="100"/>
          <a:sy n="70" d="100"/>
        </p:scale>
        <p:origin x="-1386" y="-90"/>
      </p:cViewPr>
      <p:guideLst>
        <p:guide orient="horz" pos="2160"/>
        <p:guide pos="2880"/>
      </p:guideLst>
    </p:cSldViewPr>
  </p:slideViewPr>
  <p:outlineViewPr>
    <p:cViewPr>
      <p:scale>
        <a:sx n="33" d="100"/>
        <a:sy n="33" d="100"/>
      </p:scale>
      <p:origin x="0" y="5277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BF71532-D2FB-49E8-964D-1A7507B629D5}" type="datetimeFigureOut">
              <a:rPr lang="en-US" smtClean="0"/>
              <a:pPr/>
              <a:t>8/27/2018</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0EF71F66-B634-4DB2-85AF-36AD4E7DEA5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BF71532-D2FB-49E8-964D-1A7507B629D5}" type="datetimeFigureOut">
              <a:rPr lang="en-US" smtClean="0"/>
              <a:pPr/>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F71F66-B634-4DB2-85AF-36AD4E7DEA5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BF71532-D2FB-49E8-964D-1A7507B629D5}" type="datetimeFigureOut">
              <a:rPr lang="en-US" smtClean="0"/>
              <a:pPr/>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F71F66-B634-4DB2-85AF-36AD4E7DEA5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BF71532-D2FB-49E8-964D-1A7507B629D5}" type="datetimeFigureOut">
              <a:rPr lang="en-US" smtClean="0"/>
              <a:pPr/>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F71F66-B634-4DB2-85AF-36AD4E7DEA5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BF71532-D2FB-49E8-964D-1A7507B629D5}" type="datetimeFigureOut">
              <a:rPr lang="en-US" smtClean="0"/>
              <a:pPr/>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F71F66-B634-4DB2-85AF-36AD4E7DEA5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BF71532-D2FB-49E8-964D-1A7507B629D5}" type="datetimeFigureOut">
              <a:rPr lang="en-US" smtClean="0"/>
              <a:pPr/>
              <a:t>8/27/2018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F71F66-B634-4DB2-85AF-36AD4E7DEA5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BF71532-D2FB-49E8-964D-1A7507B629D5}" type="datetimeFigureOut">
              <a:rPr lang="en-US" smtClean="0"/>
              <a:pPr/>
              <a:t>8/27/2018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F71F66-B634-4DB2-85AF-36AD4E7DEA5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BF71532-D2FB-49E8-964D-1A7507B629D5}" type="datetimeFigureOut">
              <a:rPr lang="en-US" smtClean="0"/>
              <a:pPr/>
              <a:t>8/27/2018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F71F66-B634-4DB2-85AF-36AD4E7DEA5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F71532-D2FB-49E8-964D-1A7507B629D5}" type="datetimeFigureOut">
              <a:rPr lang="en-US" smtClean="0"/>
              <a:pPr/>
              <a:t>8/27/2018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F71F66-B634-4DB2-85AF-36AD4E7DEA5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BF71532-D2FB-49E8-964D-1A7507B629D5}" type="datetimeFigureOut">
              <a:rPr lang="en-US" smtClean="0"/>
              <a:pPr/>
              <a:t>8/27/2018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F71F66-B634-4DB2-85AF-36AD4E7DEA5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BF71532-D2FB-49E8-964D-1A7507B629D5}" type="datetimeFigureOut">
              <a:rPr lang="en-US" smtClean="0"/>
              <a:pPr/>
              <a:t>8/27/2018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0EF71F66-B634-4DB2-85AF-36AD4E7DEA52}"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BF71532-D2FB-49E8-964D-1A7507B629D5}" type="datetimeFigureOut">
              <a:rPr lang="en-US" smtClean="0"/>
              <a:pPr/>
              <a:t>8/27/2018</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EF71F66-B634-4DB2-85AF-36AD4E7DEA52}"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effectLst/>
                <a:latin typeface="+mj-lt"/>
              </a:rPr>
              <a:t>ФУНКЦИЈА И МЕТАБОЛИЗАМ ВОДЕ</a:t>
            </a:r>
            <a:br>
              <a:rPr lang="en-US" dirty="0" smtClean="0">
                <a:effectLst/>
                <a:latin typeface="+mj-lt"/>
              </a:rPr>
            </a:br>
            <a:endParaRPr lang="en-US" dirty="0">
              <a:effectLst/>
              <a:latin typeface="+mj-lt"/>
            </a:endParaRPr>
          </a:p>
        </p:txBody>
      </p:sp>
      <p:sp>
        <p:nvSpPr>
          <p:cNvPr id="3" name="Subtitle 2"/>
          <p:cNvSpPr>
            <a:spLocks noGrp="1"/>
          </p:cNvSpPr>
          <p:nvPr>
            <p:ph type="subTitle" idx="1"/>
          </p:nvPr>
        </p:nvSpPr>
        <p:spPr/>
        <p:txBody>
          <a:bodyPr>
            <a:normAutofit lnSpcReduction="10000"/>
          </a:bodyPr>
          <a:lstStyle/>
          <a:p>
            <a:r>
              <a:rPr lang="sr-Cyrl-RS" dirty="0" smtClean="0">
                <a:latin typeface="+mj-lt"/>
              </a:rPr>
              <a:t>Факултет медицинских наука Универзитета у Крагујевцу</a:t>
            </a:r>
          </a:p>
          <a:p>
            <a:endParaRPr lang="sr-Cyrl-RS" dirty="0">
              <a:latin typeface="+mj-lt"/>
            </a:endParaRPr>
          </a:p>
          <a:p>
            <a:r>
              <a:rPr lang="sr-Cyrl-RS" dirty="0" smtClean="0">
                <a:latin typeface="+mj-lt"/>
              </a:rPr>
              <a:t>ИАСФ</a:t>
            </a:r>
            <a:endParaRPr lang="en-US" dirty="0">
              <a:latin typeface="+mj-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712"/>
            <a:ext cx="8229600" cy="5832648"/>
          </a:xfrm>
        </p:spPr>
        <p:txBody>
          <a:bodyPr>
            <a:normAutofit fontScale="92500"/>
          </a:bodyPr>
          <a:lstStyle/>
          <a:p>
            <a:r>
              <a:rPr lang="en-US" dirty="0" err="1" smtClean="0">
                <a:latin typeface="+mj-lt"/>
              </a:rPr>
              <a:t>Осмотски</a:t>
            </a:r>
            <a:r>
              <a:rPr lang="en-US" dirty="0" smtClean="0">
                <a:latin typeface="+mj-lt"/>
              </a:rPr>
              <a:t> </a:t>
            </a:r>
            <a:r>
              <a:rPr lang="en-US" dirty="0" err="1" smtClean="0">
                <a:latin typeface="+mj-lt"/>
              </a:rPr>
              <a:t>притисак</a:t>
            </a:r>
            <a:r>
              <a:rPr lang="en-US" dirty="0" smtClean="0">
                <a:latin typeface="+mj-lt"/>
              </a:rPr>
              <a:t> </a:t>
            </a:r>
            <a:r>
              <a:rPr lang="en-US" dirty="0" err="1" smtClean="0">
                <a:latin typeface="+mj-lt"/>
              </a:rPr>
              <a:t>плазме</a:t>
            </a:r>
            <a:r>
              <a:rPr lang="en-US" dirty="0" smtClean="0">
                <a:latin typeface="+mj-lt"/>
              </a:rPr>
              <a:t> (</a:t>
            </a:r>
            <a:r>
              <a:rPr lang="en-US" dirty="0" err="1" smtClean="0">
                <a:latin typeface="+mj-lt"/>
              </a:rPr>
              <a:t>на</a:t>
            </a:r>
            <a:r>
              <a:rPr lang="en-US" dirty="0" smtClean="0">
                <a:latin typeface="+mj-lt"/>
              </a:rPr>
              <a:t> 0°C) </a:t>
            </a:r>
            <a:r>
              <a:rPr lang="en-US" dirty="0" err="1" smtClean="0">
                <a:latin typeface="+mj-lt"/>
              </a:rPr>
              <a:t>износи</a:t>
            </a:r>
            <a:r>
              <a:rPr lang="en-US" dirty="0" smtClean="0">
                <a:latin typeface="+mj-lt"/>
              </a:rPr>
              <a:t> 660 </a:t>
            </a:r>
            <a:r>
              <a:rPr lang="en-US" dirty="0" err="1" smtClean="0">
                <a:latin typeface="+mj-lt"/>
              </a:rPr>
              <a:t>kPа</a:t>
            </a:r>
            <a:r>
              <a:rPr lang="en-US" dirty="0" smtClean="0">
                <a:latin typeface="+mj-lt"/>
              </a:rPr>
              <a:t>, а </a:t>
            </a:r>
            <a:r>
              <a:rPr lang="en-US" dirty="0" err="1" smtClean="0">
                <a:latin typeface="+mj-lt"/>
              </a:rPr>
              <a:t>колоидно</a:t>
            </a:r>
            <a:r>
              <a:rPr lang="en-US" dirty="0" smtClean="0">
                <a:latin typeface="+mj-lt"/>
              </a:rPr>
              <a:t> </a:t>
            </a:r>
            <a:r>
              <a:rPr lang="en-US" dirty="0" err="1" smtClean="0">
                <a:latin typeface="+mj-lt"/>
              </a:rPr>
              <a:t>осмотски</a:t>
            </a:r>
            <a:r>
              <a:rPr lang="en-US" dirty="0" smtClean="0">
                <a:latin typeface="+mj-lt"/>
              </a:rPr>
              <a:t> </a:t>
            </a:r>
            <a:r>
              <a:rPr lang="en-US" dirty="0" err="1" smtClean="0">
                <a:latin typeface="+mj-lt"/>
              </a:rPr>
              <a:t>притисак</a:t>
            </a:r>
            <a:r>
              <a:rPr lang="en-US" dirty="0" smtClean="0">
                <a:latin typeface="+mj-lt"/>
              </a:rPr>
              <a:t> </a:t>
            </a:r>
            <a:r>
              <a:rPr lang="en-US" dirty="0" err="1" smtClean="0">
                <a:latin typeface="+mj-lt"/>
              </a:rPr>
              <a:t>протеина</a:t>
            </a:r>
            <a:r>
              <a:rPr lang="en-US" dirty="0" smtClean="0">
                <a:latin typeface="+mj-lt"/>
              </a:rPr>
              <a:t> 3,24 </a:t>
            </a:r>
            <a:r>
              <a:rPr lang="en-US" dirty="0" err="1" smtClean="0">
                <a:latin typeface="+mj-lt"/>
              </a:rPr>
              <a:t>kPа</a:t>
            </a:r>
            <a:endParaRPr lang="en-US" dirty="0" smtClean="0">
              <a:latin typeface="+mj-lt"/>
            </a:endParaRPr>
          </a:p>
          <a:p>
            <a:pPr marL="0" indent="0">
              <a:buNone/>
            </a:pPr>
            <a:endParaRPr lang="en-US" dirty="0" smtClean="0">
              <a:latin typeface="+mj-lt"/>
            </a:endParaRPr>
          </a:p>
          <a:p>
            <a:r>
              <a:rPr lang="en-US" dirty="0" err="1" smtClean="0">
                <a:latin typeface="+mj-lt"/>
              </a:rPr>
              <a:t>За</a:t>
            </a:r>
            <a:r>
              <a:rPr lang="en-US" dirty="0" smtClean="0">
                <a:latin typeface="+mj-lt"/>
              </a:rPr>
              <a:t> </a:t>
            </a:r>
            <a:r>
              <a:rPr lang="en-US" dirty="0" err="1" smtClean="0">
                <a:latin typeface="+mj-lt"/>
              </a:rPr>
              <a:t>осмотски</a:t>
            </a:r>
            <a:r>
              <a:rPr lang="en-US" dirty="0" smtClean="0">
                <a:latin typeface="+mj-lt"/>
              </a:rPr>
              <a:t> </a:t>
            </a:r>
            <a:r>
              <a:rPr lang="en-US" dirty="0" err="1" smtClean="0">
                <a:latin typeface="+mj-lt"/>
              </a:rPr>
              <a:t>притисак</a:t>
            </a:r>
            <a:r>
              <a:rPr lang="en-US" dirty="0" smtClean="0">
                <a:latin typeface="+mj-lt"/>
              </a:rPr>
              <a:t> </a:t>
            </a:r>
            <a:r>
              <a:rPr lang="en-US" dirty="0" err="1" smtClean="0">
                <a:latin typeface="+mj-lt"/>
              </a:rPr>
              <a:t>протеина</a:t>
            </a:r>
            <a:r>
              <a:rPr lang="en-US" dirty="0" smtClean="0">
                <a:latin typeface="+mj-lt"/>
              </a:rPr>
              <a:t> </a:t>
            </a:r>
            <a:r>
              <a:rPr lang="en-US" dirty="0" err="1" smtClean="0">
                <a:latin typeface="+mj-lt"/>
              </a:rPr>
              <a:t>плазме</a:t>
            </a:r>
            <a:r>
              <a:rPr lang="en-US" dirty="0" smtClean="0">
                <a:latin typeface="+mj-lt"/>
              </a:rPr>
              <a:t> </a:t>
            </a:r>
            <a:r>
              <a:rPr lang="en-US" dirty="0" err="1" smtClean="0">
                <a:latin typeface="+mj-lt"/>
              </a:rPr>
              <a:t>много</a:t>
            </a:r>
            <a:r>
              <a:rPr lang="en-US" dirty="0" smtClean="0">
                <a:latin typeface="+mj-lt"/>
              </a:rPr>
              <a:t> </a:t>
            </a:r>
            <a:r>
              <a:rPr lang="en-US" dirty="0" err="1" smtClean="0">
                <a:latin typeface="+mj-lt"/>
              </a:rPr>
              <a:t>је</a:t>
            </a:r>
            <a:r>
              <a:rPr lang="en-US" dirty="0" smtClean="0">
                <a:latin typeface="+mj-lt"/>
              </a:rPr>
              <a:t> </a:t>
            </a:r>
            <a:r>
              <a:rPr lang="en-US" dirty="0" err="1" smtClean="0">
                <a:latin typeface="+mj-lt"/>
              </a:rPr>
              <a:t>важнији</a:t>
            </a:r>
            <a:r>
              <a:rPr lang="en-US" dirty="0" smtClean="0">
                <a:latin typeface="+mj-lt"/>
              </a:rPr>
              <a:t> </a:t>
            </a:r>
            <a:r>
              <a:rPr lang="en-US" dirty="0" err="1" smtClean="0">
                <a:latin typeface="+mj-lt"/>
              </a:rPr>
              <a:t>албумин</a:t>
            </a:r>
            <a:r>
              <a:rPr lang="en-US" dirty="0" smtClean="0">
                <a:latin typeface="+mj-lt"/>
              </a:rPr>
              <a:t>, </a:t>
            </a:r>
            <a:r>
              <a:rPr lang="en-US" dirty="0" err="1" smtClean="0">
                <a:latin typeface="+mj-lt"/>
              </a:rPr>
              <a:t>него</a:t>
            </a:r>
            <a:r>
              <a:rPr lang="en-US" dirty="0" smtClean="0">
                <a:latin typeface="+mj-lt"/>
              </a:rPr>
              <a:t> </a:t>
            </a:r>
            <a:r>
              <a:rPr lang="en-US" dirty="0" err="1" smtClean="0">
                <a:latin typeface="+mj-lt"/>
              </a:rPr>
              <a:t>глобулини</a:t>
            </a:r>
            <a:r>
              <a:rPr lang="en-US" dirty="0" smtClean="0">
                <a:latin typeface="+mj-lt"/>
              </a:rPr>
              <a:t> и </a:t>
            </a:r>
            <a:r>
              <a:rPr lang="en-US" dirty="0" err="1" smtClean="0">
                <a:latin typeface="+mj-lt"/>
              </a:rPr>
              <a:t>то</a:t>
            </a:r>
            <a:r>
              <a:rPr lang="en-US" dirty="0" smtClean="0">
                <a:latin typeface="+mj-lt"/>
              </a:rPr>
              <a:t> </a:t>
            </a:r>
            <a:r>
              <a:rPr lang="en-US" dirty="0" err="1" smtClean="0">
                <a:latin typeface="+mj-lt"/>
              </a:rPr>
              <a:t>из</a:t>
            </a:r>
            <a:r>
              <a:rPr lang="en-US" dirty="0" smtClean="0">
                <a:latin typeface="+mj-lt"/>
              </a:rPr>
              <a:t> </a:t>
            </a:r>
            <a:r>
              <a:rPr lang="en-US" dirty="0" err="1" smtClean="0">
                <a:latin typeface="+mj-lt"/>
              </a:rPr>
              <a:t>два</a:t>
            </a:r>
            <a:r>
              <a:rPr lang="en-US" dirty="0" smtClean="0">
                <a:latin typeface="+mj-lt"/>
              </a:rPr>
              <a:t> </a:t>
            </a:r>
            <a:r>
              <a:rPr lang="en-US" dirty="0" err="1" smtClean="0">
                <a:latin typeface="+mj-lt"/>
              </a:rPr>
              <a:t>разлога</a:t>
            </a:r>
            <a:r>
              <a:rPr lang="en-US" dirty="0" smtClean="0">
                <a:latin typeface="+mj-lt"/>
              </a:rPr>
              <a:t>: </a:t>
            </a:r>
          </a:p>
          <a:p>
            <a:endParaRPr lang="en-US" dirty="0">
              <a:latin typeface="+mj-lt"/>
            </a:endParaRPr>
          </a:p>
          <a:p>
            <a:r>
              <a:rPr lang="en-US" dirty="0" smtClean="0">
                <a:latin typeface="+mj-lt"/>
              </a:rPr>
              <a:t>а. </a:t>
            </a:r>
            <a:r>
              <a:rPr lang="en-US" dirty="0" err="1" smtClean="0">
                <a:latin typeface="+mj-lt"/>
              </a:rPr>
              <a:t>молекулска</a:t>
            </a:r>
            <a:r>
              <a:rPr lang="en-US" dirty="0" smtClean="0">
                <a:latin typeface="+mj-lt"/>
              </a:rPr>
              <a:t> </a:t>
            </a:r>
            <a:r>
              <a:rPr lang="en-US" dirty="0" err="1" smtClean="0">
                <a:latin typeface="+mj-lt"/>
              </a:rPr>
              <a:t>маса</a:t>
            </a:r>
            <a:r>
              <a:rPr lang="en-US" dirty="0" smtClean="0">
                <a:latin typeface="+mj-lt"/>
              </a:rPr>
              <a:t> </a:t>
            </a:r>
            <a:r>
              <a:rPr lang="en-US" dirty="0" err="1" smtClean="0">
                <a:latin typeface="+mj-lt"/>
              </a:rPr>
              <a:t>албумина</a:t>
            </a:r>
            <a:r>
              <a:rPr lang="en-US" dirty="0" smtClean="0">
                <a:latin typeface="+mj-lt"/>
              </a:rPr>
              <a:t> </a:t>
            </a:r>
            <a:r>
              <a:rPr lang="en-US" dirty="0" err="1" smtClean="0">
                <a:latin typeface="+mj-lt"/>
              </a:rPr>
              <a:t>мања</a:t>
            </a:r>
            <a:r>
              <a:rPr lang="en-US" dirty="0" smtClean="0">
                <a:latin typeface="+mj-lt"/>
              </a:rPr>
              <a:t> </a:t>
            </a:r>
            <a:r>
              <a:rPr lang="en-US" dirty="0" err="1" smtClean="0">
                <a:latin typeface="+mj-lt"/>
              </a:rPr>
              <a:t>је</a:t>
            </a:r>
            <a:r>
              <a:rPr lang="en-US" dirty="0" smtClean="0">
                <a:latin typeface="+mj-lt"/>
              </a:rPr>
              <a:t> </a:t>
            </a:r>
            <a:r>
              <a:rPr lang="en-US" dirty="0" err="1" smtClean="0">
                <a:latin typeface="+mj-lt"/>
              </a:rPr>
              <a:t>него</a:t>
            </a:r>
            <a:r>
              <a:rPr lang="en-US" dirty="0" smtClean="0">
                <a:latin typeface="+mj-lt"/>
              </a:rPr>
              <a:t> </a:t>
            </a:r>
            <a:r>
              <a:rPr lang="en-US" dirty="0" err="1" smtClean="0">
                <a:latin typeface="+mj-lt"/>
              </a:rPr>
              <a:t>маса</a:t>
            </a:r>
            <a:r>
              <a:rPr lang="en-US" dirty="0" smtClean="0">
                <a:latin typeface="+mj-lt"/>
              </a:rPr>
              <a:t> </a:t>
            </a:r>
            <a:r>
              <a:rPr lang="en-US" dirty="0" err="1" smtClean="0">
                <a:latin typeface="+mj-lt"/>
              </a:rPr>
              <a:t>глобулина</a:t>
            </a:r>
            <a:r>
              <a:rPr lang="en-US" dirty="0" smtClean="0">
                <a:latin typeface="+mj-lt"/>
              </a:rPr>
              <a:t> (</a:t>
            </a:r>
            <a:r>
              <a:rPr lang="en-US" dirty="0" err="1" smtClean="0">
                <a:latin typeface="+mj-lt"/>
              </a:rPr>
              <a:t>већи</a:t>
            </a:r>
            <a:r>
              <a:rPr lang="en-US" dirty="0" smtClean="0">
                <a:latin typeface="+mj-lt"/>
              </a:rPr>
              <a:t> </a:t>
            </a:r>
            <a:r>
              <a:rPr lang="en-US" dirty="0" err="1" smtClean="0">
                <a:latin typeface="+mj-lt"/>
              </a:rPr>
              <a:t>број</a:t>
            </a:r>
            <a:r>
              <a:rPr lang="en-US" dirty="0" smtClean="0">
                <a:latin typeface="+mj-lt"/>
              </a:rPr>
              <a:t> </a:t>
            </a:r>
            <a:r>
              <a:rPr lang="en-US" dirty="0" err="1" smtClean="0">
                <a:latin typeface="+mj-lt"/>
              </a:rPr>
              <a:t>молекула</a:t>
            </a:r>
            <a:r>
              <a:rPr lang="en-US" dirty="0" smtClean="0">
                <a:latin typeface="+mj-lt"/>
              </a:rPr>
              <a:t> </a:t>
            </a:r>
            <a:r>
              <a:rPr lang="en-US" dirty="0" err="1" smtClean="0">
                <a:latin typeface="+mj-lt"/>
              </a:rPr>
              <a:t>по</a:t>
            </a:r>
            <a:r>
              <a:rPr lang="en-US" dirty="0" smtClean="0">
                <a:latin typeface="+mj-lt"/>
              </a:rPr>
              <a:t> </a:t>
            </a:r>
            <a:r>
              <a:rPr lang="en-US" dirty="0" err="1" smtClean="0">
                <a:latin typeface="+mj-lt"/>
              </a:rPr>
              <a:t>граму</a:t>
            </a:r>
            <a:r>
              <a:rPr lang="en-US" dirty="0" smtClean="0">
                <a:latin typeface="+mj-lt"/>
              </a:rPr>
              <a:t> </a:t>
            </a:r>
            <a:r>
              <a:rPr lang="en-US" dirty="0" err="1" smtClean="0">
                <a:latin typeface="+mj-lt"/>
              </a:rPr>
              <a:t>албумина</a:t>
            </a:r>
            <a:r>
              <a:rPr lang="en-US" dirty="0" smtClean="0">
                <a:latin typeface="+mj-lt"/>
              </a:rPr>
              <a:t> </a:t>
            </a:r>
            <a:r>
              <a:rPr lang="en-US" dirty="0" err="1" smtClean="0">
                <a:latin typeface="+mj-lt"/>
              </a:rPr>
              <a:t>него</a:t>
            </a:r>
            <a:r>
              <a:rPr lang="en-US" dirty="0" smtClean="0">
                <a:latin typeface="+mj-lt"/>
              </a:rPr>
              <a:t> </a:t>
            </a:r>
            <a:r>
              <a:rPr lang="en-US" dirty="0" err="1" smtClean="0">
                <a:latin typeface="+mj-lt"/>
              </a:rPr>
              <a:t>по</a:t>
            </a:r>
            <a:r>
              <a:rPr lang="en-US" dirty="0" smtClean="0">
                <a:latin typeface="+mj-lt"/>
              </a:rPr>
              <a:t> </a:t>
            </a:r>
            <a:r>
              <a:rPr lang="en-US" dirty="0" err="1" smtClean="0">
                <a:latin typeface="+mj-lt"/>
              </a:rPr>
              <a:t>граму</a:t>
            </a:r>
            <a:r>
              <a:rPr lang="en-US" dirty="0" smtClean="0">
                <a:latin typeface="+mj-lt"/>
              </a:rPr>
              <a:t> </a:t>
            </a:r>
            <a:r>
              <a:rPr lang="en-US" dirty="0" err="1" smtClean="0">
                <a:latin typeface="+mj-lt"/>
              </a:rPr>
              <a:t>глобулина</a:t>
            </a:r>
            <a:r>
              <a:rPr lang="en-US" dirty="0" smtClean="0">
                <a:latin typeface="+mj-lt"/>
              </a:rPr>
              <a:t>)</a:t>
            </a:r>
          </a:p>
          <a:p>
            <a:endParaRPr lang="en-US" dirty="0" smtClean="0">
              <a:latin typeface="+mj-lt"/>
            </a:endParaRPr>
          </a:p>
          <a:p>
            <a:r>
              <a:rPr lang="en-US" dirty="0" smtClean="0">
                <a:latin typeface="+mj-lt"/>
              </a:rPr>
              <a:t> б. </a:t>
            </a:r>
            <a:r>
              <a:rPr lang="en-US" dirty="0" err="1" smtClean="0">
                <a:latin typeface="+mj-lt"/>
              </a:rPr>
              <a:t>изоелектрична</a:t>
            </a:r>
            <a:r>
              <a:rPr lang="en-US" dirty="0" smtClean="0">
                <a:latin typeface="+mj-lt"/>
              </a:rPr>
              <a:t> </a:t>
            </a:r>
            <a:r>
              <a:rPr lang="en-US" dirty="0" err="1" smtClean="0">
                <a:latin typeface="+mj-lt"/>
              </a:rPr>
              <a:t>тачка</a:t>
            </a:r>
            <a:r>
              <a:rPr lang="en-US" dirty="0" smtClean="0">
                <a:latin typeface="+mj-lt"/>
              </a:rPr>
              <a:t> </a:t>
            </a:r>
            <a:r>
              <a:rPr lang="en-US" dirty="0" err="1" smtClean="0">
                <a:latin typeface="+mj-lt"/>
              </a:rPr>
              <a:t>албумина</a:t>
            </a:r>
            <a:r>
              <a:rPr lang="en-US" dirty="0" smtClean="0">
                <a:latin typeface="+mj-lt"/>
              </a:rPr>
              <a:t> </a:t>
            </a:r>
            <a:r>
              <a:rPr lang="en-US" dirty="0" err="1" smtClean="0">
                <a:latin typeface="+mj-lt"/>
              </a:rPr>
              <a:t>удаљенија</a:t>
            </a:r>
            <a:r>
              <a:rPr lang="en-US" dirty="0" smtClean="0">
                <a:latin typeface="+mj-lt"/>
              </a:rPr>
              <a:t> </a:t>
            </a:r>
            <a:r>
              <a:rPr lang="en-US" dirty="0" err="1" smtClean="0">
                <a:latin typeface="+mj-lt"/>
              </a:rPr>
              <a:t>је</a:t>
            </a:r>
            <a:r>
              <a:rPr lang="en-US" dirty="0" smtClean="0">
                <a:latin typeface="+mj-lt"/>
              </a:rPr>
              <a:t> </a:t>
            </a:r>
            <a:r>
              <a:rPr lang="en-US" dirty="0" err="1" smtClean="0">
                <a:latin typeface="+mj-lt"/>
              </a:rPr>
              <a:t>од</a:t>
            </a:r>
            <a:r>
              <a:rPr lang="en-US" dirty="0" smtClean="0">
                <a:latin typeface="+mj-lt"/>
              </a:rPr>
              <a:t> </a:t>
            </a:r>
            <a:r>
              <a:rPr lang="en-US" dirty="0" err="1" smtClean="0">
                <a:latin typeface="+mj-lt"/>
              </a:rPr>
              <a:t>нормалног</a:t>
            </a:r>
            <a:r>
              <a:rPr lang="en-US" dirty="0" smtClean="0">
                <a:latin typeface="+mj-lt"/>
              </a:rPr>
              <a:t> pH </a:t>
            </a:r>
            <a:r>
              <a:rPr lang="en-US" dirty="0" err="1" smtClean="0">
                <a:latin typeface="+mj-lt"/>
              </a:rPr>
              <a:t>крви</a:t>
            </a:r>
            <a:r>
              <a:rPr lang="en-US" dirty="0" smtClean="0">
                <a:latin typeface="+mj-lt"/>
              </a:rPr>
              <a:t> </a:t>
            </a:r>
            <a:r>
              <a:rPr lang="en-US" dirty="0" err="1" smtClean="0">
                <a:latin typeface="+mj-lt"/>
              </a:rPr>
              <a:t>па</a:t>
            </a:r>
            <a:r>
              <a:rPr lang="en-US" dirty="0" smtClean="0">
                <a:latin typeface="+mj-lt"/>
              </a:rPr>
              <a:t> </a:t>
            </a:r>
            <a:r>
              <a:rPr lang="en-US" dirty="0" err="1" smtClean="0">
                <a:latin typeface="+mj-lt"/>
              </a:rPr>
              <a:t>је</a:t>
            </a:r>
            <a:r>
              <a:rPr lang="en-US" dirty="0" smtClean="0">
                <a:latin typeface="+mj-lt"/>
              </a:rPr>
              <a:t> </a:t>
            </a:r>
            <a:r>
              <a:rPr lang="en-US" dirty="0" err="1" smtClean="0">
                <a:latin typeface="+mj-lt"/>
              </a:rPr>
              <a:t>албумин</a:t>
            </a:r>
            <a:r>
              <a:rPr lang="en-US" dirty="0" smtClean="0">
                <a:latin typeface="+mj-lt"/>
              </a:rPr>
              <a:t> </a:t>
            </a:r>
            <a:r>
              <a:rPr lang="en-US" dirty="0" err="1" smtClean="0">
                <a:latin typeface="+mj-lt"/>
              </a:rPr>
              <a:t>више</a:t>
            </a:r>
            <a:r>
              <a:rPr lang="en-US" dirty="0" smtClean="0">
                <a:latin typeface="+mj-lt"/>
              </a:rPr>
              <a:t> </a:t>
            </a:r>
            <a:r>
              <a:rPr lang="en-US" dirty="0" err="1" smtClean="0">
                <a:latin typeface="+mj-lt"/>
              </a:rPr>
              <a:t>дисосован</a:t>
            </a:r>
            <a:r>
              <a:rPr lang="en-US" dirty="0" smtClean="0">
                <a:latin typeface="+mj-lt"/>
              </a:rPr>
              <a:t> </a:t>
            </a:r>
            <a:r>
              <a:rPr lang="en-US" dirty="0" err="1" smtClean="0">
                <a:latin typeface="+mj-lt"/>
              </a:rPr>
              <a:t>него</a:t>
            </a:r>
            <a:r>
              <a:rPr lang="en-US" dirty="0" smtClean="0">
                <a:latin typeface="+mj-lt"/>
              </a:rPr>
              <a:t> </a:t>
            </a:r>
            <a:r>
              <a:rPr lang="en-US" dirty="0" err="1" smtClean="0">
                <a:latin typeface="+mj-lt"/>
              </a:rPr>
              <a:t>глобулини</a:t>
            </a:r>
            <a:endParaRPr lang="en-US" dirty="0">
              <a:latin typeface="+mj-l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08720"/>
            <a:ext cx="8229600" cy="5415880"/>
          </a:xfrm>
        </p:spPr>
        <p:txBody>
          <a:bodyPr/>
          <a:lstStyle/>
          <a:p>
            <a:r>
              <a:rPr lang="en-US" dirty="0" err="1" smtClean="0">
                <a:latin typeface="+mj-lt"/>
              </a:rPr>
              <a:t>Запремина</a:t>
            </a:r>
            <a:r>
              <a:rPr lang="en-US" dirty="0" smtClean="0">
                <a:latin typeface="+mj-lt"/>
              </a:rPr>
              <a:t> </a:t>
            </a:r>
            <a:r>
              <a:rPr lang="en-US" dirty="0" err="1" smtClean="0">
                <a:latin typeface="+mj-lt"/>
              </a:rPr>
              <a:t>течности</a:t>
            </a:r>
            <a:r>
              <a:rPr lang="en-US" dirty="0" smtClean="0">
                <a:latin typeface="+mj-lt"/>
              </a:rPr>
              <a:t> у </a:t>
            </a:r>
            <a:r>
              <a:rPr lang="en-US" dirty="0" err="1" smtClean="0">
                <a:latin typeface="+mj-lt"/>
              </a:rPr>
              <a:t>ћелијама</a:t>
            </a:r>
            <a:r>
              <a:rPr lang="en-US" dirty="0" smtClean="0">
                <a:latin typeface="+mj-lt"/>
              </a:rPr>
              <a:t> </a:t>
            </a:r>
            <a:r>
              <a:rPr lang="en-US" dirty="0" err="1" smtClean="0">
                <a:latin typeface="+mj-lt"/>
              </a:rPr>
              <a:t>зависи</a:t>
            </a:r>
            <a:r>
              <a:rPr lang="en-US" dirty="0" smtClean="0">
                <a:latin typeface="+mj-lt"/>
              </a:rPr>
              <a:t> </a:t>
            </a:r>
            <a:r>
              <a:rPr lang="en-US" dirty="0" err="1" smtClean="0">
                <a:latin typeface="+mj-lt"/>
              </a:rPr>
              <a:t>од</a:t>
            </a:r>
            <a:r>
              <a:rPr lang="en-US" dirty="0" smtClean="0">
                <a:latin typeface="+mj-lt"/>
              </a:rPr>
              <a:t> </a:t>
            </a:r>
            <a:r>
              <a:rPr lang="en-US" dirty="0" err="1" smtClean="0">
                <a:latin typeface="+mj-lt"/>
              </a:rPr>
              <a:t>осмоларности</a:t>
            </a:r>
            <a:r>
              <a:rPr lang="en-US" dirty="0" smtClean="0">
                <a:latin typeface="+mj-lt"/>
              </a:rPr>
              <a:t> ИСТ, </a:t>
            </a:r>
            <a:r>
              <a:rPr lang="en-US" dirty="0" err="1" smtClean="0">
                <a:latin typeface="+mj-lt"/>
              </a:rPr>
              <a:t>јер</a:t>
            </a:r>
            <a:r>
              <a:rPr lang="en-US" dirty="0" smtClean="0">
                <a:latin typeface="+mj-lt"/>
              </a:rPr>
              <a:t> </a:t>
            </a:r>
            <a:r>
              <a:rPr lang="en-US" dirty="0" err="1" smtClean="0">
                <a:latin typeface="+mj-lt"/>
              </a:rPr>
              <a:t>је</a:t>
            </a:r>
            <a:r>
              <a:rPr lang="en-US" dirty="0" smtClean="0">
                <a:latin typeface="+mj-lt"/>
              </a:rPr>
              <a:t> </a:t>
            </a:r>
            <a:r>
              <a:rPr lang="en-US" dirty="0" err="1" smtClean="0">
                <a:latin typeface="+mj-lt"/>
              </a:rPr>
              <a:t>ћелијска</a:t>
            </a:r>
            <a:r>
              <a:rPr lang="en-US" dirty="0" smtClean="0">
                <a:latin typeface="+mj-lt"/>
              </a:rPr>
              <a:t> </a:t>
            </a:r>
            <a:r>
              <a:rPr lang="en-US" dirty="0" err="1" smtClean="0">
                <a:latin typeface="+mj-lt"/>
              </a:rPr>
              <a:t>мембрана</a:t>
            </a:r>
            <a:r>
              <a:rPr lang="en-US" dirty="0" smtClean="0">
                <a:latin typeface="+mj-lt"/>
              </a:rPr>
              <a:t> </a:t>
            </a:r>
            <a:r>
              <a:rPr lang="en-US" dirty="0" err="1" smtClean="0">
                <a:latin typeface="+mj-lt"/>
              </a:rPr>
              <a:t>јако</a:t>
            </a:r>
            <a:r>
              <a:rPr lang="en-US" dirty="0" smtClean="0">
                <a:latin typeface="+mj-lt"/>
              </a:rPr>
              <a:t> </a:t>
            </a:r>
            <a:r>
              <a:rPr lang="en-US" dirty="0" err="1" smtClean="0">
                <a:latin typeface="+mj-lt"/>
              </a:rPr>
              <a:t>пропустљива</a:t>
            </a:r>
            <a:r>
              <a:rPr lang="en-US" dirty="0" smtClean="0">
                <a:latin typeface="+mj-lt"/>
              </a:rPr>
              <a:t> </a:t>
            </a:r>
            <a:r>
              <a:rPr lang="en-US" dirty="0" err="1" smtClean="0">
                <a:latin typeface="+mj-lt"/>
              </a:rPr>
              <a:t>за</a:t>
            </a:r>
            <a:r>
              <a:rPr lang="en-US" dirty="0" smtClean="0">
                <a:latin typeface="+mj-lt"/>
              </a:rPr>
              <a:t> </a:t>
            </a:r>
            <a:r>
              <a:rPr lang="en-US" dirty="0" err="1" smtClean="0">
                <a:latin typeface="+mj-lt"/>
              </a:rPr>
              <a:t>воду</a:t>
            </a:r>
            <a:endParaRPr lang="sr-Cyrl-RS" dirty="0" smtClean="0">
              <a:latin typeface="+mj-lt"/>
            </a:endParaRPr>
          </a:p>
          <a:p>
            <a:endParaRPr lang="en-US" dirty="0">
              <a:latin typeface="+mj-lt"/>
            </a:endParaRPr>
          </a:p>
          <a:p>
            <a:r>
              <a:rPr lang="en-US" dirty="0" err="1" smtClean="0">
                <a:latin typeface="+mj-lt"/>
              </a:rPr>
              <a:t>Осмоларност</a:t>
            </a:r>
            <a:r>
              <a:rPr lang="en-US" dirty="0" smtClean="0">
                <a:latin typeface="+mj-lt"/>
              </a:rPr>
              <a:t> </a:t>
            </a:r>
            <a:r>
              <a:rPr lang="en-US" dirty="0" err="1" smtClean="0">
                <a:latin typeface="+mj-lt"/>
              </a:rPr>
              <a:t>унутар</a:t>
            </a:r>
            <a:r>
              <a:rPr lang="en-US" dirty="0" smtClean="0">
                <a:latin typeface="+mj-lt"/>
              </a:rPr>
              <a:t> </a:t>
            </a:r>
            <a:r>
              <a:rPr lang="en-US" dirty="0" err="1" smtClean="0">
                <a:latin typeface="+mj-lt"/>
              </a:rPr>
              <a:t>ћелија</a:t>
            </a:r>
            <a:r>
              <a:rPr lang="en-US" dirty="0" smtClean="0">
                <a:latin typeface="+mj-lt"/>
              </a:rPr>
              <a:t> </a:t>
            </a:r>
            <a:r>
              <a:rPr lang="en-US" dirty="0" err="1" smtClean="0">
                <a:latin typeface="+mj-lt"/>
              </a:rPr>
              <a:t>мора</a:t>
            </a:r>
            <a:r>
              <a:rPr lang="en-US" dirty="0" smtClean="0">
                <a:latin typeface="+mj-lt"/>
              </a:rPr>
              <a:t> </a:t>
            </a:r>
            <a:r>
              <a:rPr lang="en-US" dirty="0" err="1" smtClean="0">
                <a:latin typeface="+mj-lt"/>
              </a:rPr>
              <a:t>бити</a:t>
            </a:r>
            <a:r>
              <a:rPr lang="en-US" dirty="0" smtClean="0">
                <a:latin typeface="+mj-lt"/>
              </a:rPr>
              <a:t> </a:t>
            </a:r>
            <a:r>
              <a:rPr lang="en-US" dirty="0" err="1" smtClean="0">
                <a:latin typeface="+mj-lt"/>
              </a:rPr>
              <a:t>једнака</a:t>
            </a:r>
            <a:r>
              <a:rPr lang="en-US" dirty="0" smtClean="0">
                <a:latin typeface="+mj-lt"/>
              </a:rPr>
              <a:t> </a:t>
            </a:r>
            <a:r>
              <a:rPr lang="en-US" dirty="0" err="1" smtClean="0">
                <a:latin typeface="+mj-lt"/>
              </a:rPr>
              <a:t>осмоларности</a:t>
            </a:r>
            <a:r>
              <a:rPr lang="en-US" dirty="0" smtClean="0">
                <a:latin typeface="+mj-lt"/>
              </a:rPr>
              <a:t> ИСТ</a:t>
            </a:r>
            <a:endParaRPr lang="sr-Cyrl-RS" dirty="0" smtClean="0">
              <a:latin typeface="+mj-lt"/>
            </a:endParaRPr>
          </a:p>
          <a:p>
            <a:pPr marL="0" indent="0">
              <a:buNone/>
            </a:pPr>
            <a:endParaRPr lang="en-US" dirty="0" smtClean="0">
              <a:latin typeface="+mj-lt"/>
            </a:endParaRPr>
          </a:p>
          <a:p>
            <a:r>
              <a:rPr lang="en-US" dirty="0" smtClean="0">
                <a:latin typeface="+mj-lt"/>
              </a:rPr>
              <a:t> </a:t>
            </a:r>
            <a:r>
              <a:rPr lang="en-US" dirty="0" err="1" smtClean="0">
                <a:latin typeface="+mj-lt"/>
              </a:rPr>
              <a:t>Смањење</a:t>
            </a:r>
            <a:r>
              <a:rPr lang="en-US" dirty="0" smtClean="0">
                <a:latin typeface="+mj-lt"/>
              </a:rPr>
              <a:t> </a:t>
            </a:r>
            <a:r>
              <a:rPr lang="en-US" dirty="0" err="1" smtClean="0">
                <a:latin typeface="+mj-lt"/>
              </a:rPr>
              <a:t>осмоларности</a:t>
            </a:r>
            <a:r>
              <a:rPr lang="en-US" dirty="0" smtClean="0">
                <a:latin typeface="+mj-lt"/>
              </a:rPr>
              <a:t> ИСТ </a:t>
            </a:r>
            <a:r>
              <a:rPr lang="en-US" dirty="0" err="1" smtClean="0">
                <a:latin typeface="+mj-lt"/>
              </a:rPr>
              <a:t>доводи</a:t>
            </a:r>
            <a:r>
              <a:rPr lang="en-US" dirty="0" smtClean="0">
                <a:latin typeface="+mj-lt"/>
              </a:rPr>
              <a:t> </a:t>
            </a:r>
            <a:r>
              <a:rPr lang="en-US" dirty="0" err="1" smtClean="0">
                <a:latin typeface="+mj-lt"/>
              </a:rPr>
              <a:t>до</a:t>
            </a:r>
            <a:r>
              <a:rPr lang="en-US" dirty="0" smtClean="0">
                <a:latin typeface="+mj-lt"/>
              </a:rPr>
              <a:t> </a:t>
            </a:r>
            <a:r>
              <a:rPr lang="en-US" dirty="0" err="1" smtClean="0">
                <a:latin typeface="+mj-lt"/>
              </a:rPr>
              <a:t>преласка</a:t>
            </a:r>
            <a:r>
              <a:rPr lang="en-US" dirty="0" smtClean="0">
                <a:latin typeface="+mj-lt"/>
              </a:rPr>
              <a:t> </a:t>
            </a:r>
            <a:r>
              <a:rPr lang="en-US" dirty="0" err="1" smtClean="0">
                <a:latin typeface="+mj-lt"/>
              </a:rPr>
              <a:t>воде</a:t>
            </a:r>
            <a:r>
              <a:rPr lang="en-US" dirty="0" smtClean="0">
                <a:latin typeface="+mj-lt"/>
              </a:rPr>
              <a:t> у </a:t>
            </a:r>
            <a:r>
              <a:rPr lang="en-US" dirty="0" err="1" smtClean="0">
                <a:latin typeface="+mj-lt"/>
              </a:rPr>
              <a:t>ћелијски</a:t>
            </a:r>
            <a:r>
              <a:rPr lang="en-US" dirty="0" smtClean="0">
                <a:latin typeface="+mj-lt"/>
              </a:rPr>
              <a:t> </a:t>
            </a:r>
            <a:r>
              <a:rPr lang="en-US" dirty="0" err="1" smtClean="0">
                <a:latin typeface="+mj-lt"/>
              </a:rPr>
              <a:t>простор</a:t>
            </a:r>
            <a:r>
              <a:rPr lang="en-US" dirty="0" smtClean="0">
                <a:latin typeface="+mj-lt"/>
              </a:rPr>
              <a:t> и </a:t>
            </a:r>
            <a:r>
              <a:rPr lang="en-US" dirty="0" err="1" smtClean="0">
                <a:latin typeface="+mj-lt"/>
              </a:rPr>
              <a:t>тиме</a:t>
            </a:r>
            <a:r>
              <a:rPr lang="en-US" dirty="0" smtClean="0">
                <a:latin typeface="+mj-lt"/>
              </a:rPr>
              <a:t> </a:t>
            </a:r>
            <a:r>
              <a:rPr lang="en-US" dirty="0" err="1" smtClean="0">
                <a:latin typeface="+mj-lt"/>
              </a:rPr>
              <a:t>до</a:t>
            </a:r>
            <a:r>
              <a:rPr lang="en-US" dirty="0" smtClean="0">
                <a:latin typeface="+mj-lt"/>
              </a:rPr>
              <a:t> </a:t>
            </a:r>
            <a:r>
              <a:rPr lang="en-US" dirty="0" err="1" smtClean="0">
                <a:latin typeface="+mj-lt"/>
              </a:rPr>
              <a:t>повећања</a:t>
            </a:r>
            <a:r>
              <a:rPr lang="en-US" dirty="0" smtClean="0">
                <a:latin typeface="+mj-lt"/>
              </a:rPr>
              <a:t> </a:t>
            </a:r>
            <a:r>
              <a:rPr lang="en-US" dirty="0" err="1" smtClean="0">
                <a:latin typeface="+mj-lt"/>
              </a:rPr>
              <a:t>запремине</a:t>
            </a:r>
            <a:r>
              <a:rPr lang="en-US" dirty="0" smtClean="0">
                <a:latin typeface="+mj-lt"/>
              </a:rPr>
              <a:t> </a:t>
            </a:r>
            <a:r>
              <a:rPr lang="en-US" dirty="0" err="1" smtClean="0">
                <a:latin typeface="+mj-lt"/>
              </a:rPr>
              <a:t>ћелија</a:t>
            </a:r>
            <a:r>
              <a:rPr lang="en-US" dirty="0" smtClean="0">
                <a:latin typeface="+mj-lt"/>
              </a:rPr>
              <a:t>, и </a:t>
            </a:r>
            <a:r>
              <a:rPr lang="en-US" dirty="0" err="1" smtClean="0">
                <a:latin typeface="+mj-lt"/>
              </a:rPr>
              <a:t>обрнуто</a:t>
            </a:r>
            <a:r>
              <a:rPr lang="en-US" dirty="0" smtClean="0">
                <a:latin typeface="+mj-lt"/>
              </a:rPr>
              <a:t>, </a:t>
            </a:r>
            <a:r>
              <a:rPr lang="en-US" dirty="0" err="1" smtClean="0">
                <a:latin typeface="+mj-lt"/>
              </a:rPr>
              <a:t>повећање</a:t>
            </a:r>
            <a:r>
              <a:rPr lang="en-US" dirty="0" smtClean="0">
                <a:latin typeface="+mj-lt"/>
              </a:rPr>
              <a:t> </a:t>
            </a:r>
            <a:r>
              <a:rPr lang="en-US" dirty="0" err="1" smtClean="0">
                <a:latin typeface="+mj-lt"/>
              </a:rPr>
              <a:t>осмола</a:t>
            </a:r>
            <a:r>
              <a:rPr lang="sr-Cyrl-RS" dirty="0" smtClean="0">
                <a:latin typeface="+mj-lt"/>
              </a:rPr>
              <a:t>рн</a:t>
            </a:r>
            <a:r>
              <a:rPr lang="en-US" dirty="0" err="1" smtClean="0">
                <a:latin typeface="+mj-lt"/>
              </a:rPr>
              <a:t>ости</a:t>
            </a:r>
            <a:r>
              <a:rPr lang="en-US" dirty="0" smtClean="0">
                <a:latin typeface="+mj-lt"/>
              </a:rPr>
              <a:t> ИСТ </a:t>
            </a:r>
            <a:r>
              <a:rPr lang="en-US" dirty="0" err="1" smtClean="0">
                <a:latin typeface="+mj-lt"/>
              </a:rPr>
              <a:t>као</a:t>
            </a:r>
            <a:r>
              <a:rPr lang="en-US" dirty="0" smtClean="0">
                <a:latin typeface="+mj-lt"/>
              </a:rPr>
              <a:t> </a:t>
            </a:r>
            <a:r>
              <a:rPr lang="en-US" dirty="0" err="1" smtClean="0">
                <a:latin typeface="+mj-lt"/>
              </a:rPr>
              <a:t>последицу</a:t>
            </a:r>
            <a:r>
              <a:rPr lang="en-US" dirty="0" smtClean="0">
                <a:latin typeface="+mj-lt"/>
              </a:rPr>
              <a:t> </a:t>
            </a:r>
            <a:r>
              <a:rPr lang="en-US" dirty="0" err="1" smtClean="0">
                <a:latin typeface="+mj-lt"/>
              </a:rPr>
              <a:t>има</a:t>
            </a:r>
            <a:r>
              <a:rPr lang="en-US" dirty="0" smtClean="0">
                <a:latin typeface="+mj-lt"/>
              </a:rPr>
              <a:t> </a:t>
            </a:r>
            <a:r>
              <a:rPr lang="en-US" dirty="0" err="1" smtClean="0">
                <a:latin typeface="+mj-lt"/>
              </a:rPr>
              <a:t>смањење</a:t>
            </a:r>
            <a:r>
              <a:rPr lang="en-US" dirty="0" smtClean="0">
                <a:latin typeface="+mj-lt"/>
              </a:rPr>
              <a:t> </a:t>
            </a:r>
            <a:r>
              <a:rPr lang="en-US" dirty="0" err="1" smtClean="0">
                <a:latin typeface="+mj-lt"/>
              </a:rPr>
              <a:t>запремине</a:t>
            </a:r>
            <a:r>
              <a:rPr lang="en-US" dirty="0" smtClean="0">
                <a:latin typeface="+mj-lt"/>
              </a:rPr>
              <a:t> </a:t>
            </a:r>
            <a:r>
              <a:rPr lang="en-US" dirty="0" err="1" smtClean="0">
                <a:latin typeface="+mj-lt"/>
              </a:rPr>
              <a:t>ћелија</a:t>
            </a:r>
            <a:endParaRPr lang="en-US" dirty="0">
              <a:latin typeface="+mj-l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6"/>
            <a:ext cx="8229600" cy="1500198"/>
          </a:xfrm>
        </p:spPr>
        <p:txBody>
          <a:bodyPr>
            <a:normAutofit fontScale="90000"/>
          </a:bodyPr>
          <a:lstStyle/>
          <a:p>
            <a:r>
              <a:rPr lang="en-US" dirty="0" err="1" smtClean="0">
                <a:latin typeface="+mj-lt"/>
              </a:rPr>
              <a:t>Осмолалност</a:t>
            </a:r>
            <a:r>
              <a:rPr lang="en-US" dirty="0" smtClean="0">
                <a:latin typeface="+mj-lt"/>
              </a:rPr>
              <a:t> </a:t>
            </a:r>
            <a:r>
              <a:rPr lang="en-US" dirty="0" err="1" smtClean="0">
                <a:latin typeface="+mj-lt"/>
              </a:rPr>
              <a:t>телесних</a:t>
            </a:r>
            <a:r>
              <a:rPr lang="en-US" dirty="0" smtClean="0">
                <a:latin typeface="+mj-lt"/>
              </a:rPr>
              <a:t> </a:t>
            </a:r>
            <a:r>
              <a:rPr lang="en-US" dirty="0" err="1" smtClean="0">
                <a:latin typeface="+mj-lt"/>
              </a:rPr>
              <a:t>течности</a:t>
            </a:r>
            <a:r>
              <a:rPr lang="en-US" dirty="0" smtClean="0">
                <a:latin typeface="+mj-lt"/>
              </a:rPr>
              <a:t/>
            </a:r>
            <a:br>
              <a:rPr lang="en-US" dirty="0" smtClean="0">
                <a:latin typeface="+mj-lt"/>
              </a:rPr>
            </a:br>
            <a:endParaRPr lang="en-US" dirty="0">
              <a:latin typeface="+mj-lt"/>
            </a:endParaRPr>
          </a:p>
        </p:txBody>
      </p:sp>
      <p:sp>
        <p:nvSpPr>
          <p:cNvPr id="3" name="Content Placeholder 2"/>
          <p:cNvSpPr>
            <a:spLocks noGrp="1"/>
          </p:cNvSpPr>
          <p:nvPr>
            <p:ph idx="1"/>
          </p:nvPr>
        </p:nvSpPr>
        <p:spPr/>
        <p:txBody>
          <a:bodyPr/>
          <a:lstStyle/>
          <a:p>
            <a:r>
              <a:rPr lang="en-US" dirty="0" err="1" smtClean="0">
                <a:latin typeface="+mj-lt"/>
              </a:rPr>
              <a:t>Осмолалност</a:t>
            </a:r>
            <a:r>
              <a:rPr lang="en-US" dirty="0" smtClean="0">
                <a:latin typeface="+mj-lt"/>
              </a:rPr>
              <a:t> </a:t>
            </a:r>
            <a:r>
              <a:rPr lang="en-US" dirty="0" err="1" smtClean="0">
                <a:latin typeface="+mj-lt"/>
              </a:rPr>
              <a:t>је</a:t>
            </a:r>
            <a:r>
              <a:rPr lang="en-US" dirty="0" smtClean="0">
                <a:latin typeface="+mj-lt"/>
              </a:rPr>
              <a:t> </a:t>
            </a:r>
            <a:r>
              <a:rPr lang="en-US" dirty="0" err="1" smtClean="0">
                <a:latin typeface="+mj-lt"/>
              </a:rPr>
              <a:t>колигативна</a:t>
            </a:r>
            <a:r>
              <a:rPr lang="en-US" dirty="0" smtClean="0">
                <a:latin typeface="+mj-lt"/>
              </a:rPr>
              <a:t> </a:t>
            </a:r>
            <a:r>
              <a:rPr lang="en-US" dirty="0" err="1" smtClean="0">
                <a:latin typeface="+mj-lt"/>
              </a:rPr>
              <a:t>особина</a:t>
            </a:r>
            <a:r>
              <a:rPr lang="en-US" dirty="0" smtClean="0">
                <a:latin typeface="+mj-lt"/>
              </a:rPr>
              <a:t> </a:t>
            </a:r>
            <a:r>
              <a:rPr lang="en-US" dirty="0" err="1" smtClean="0">
                <a:latin typeface="+mj-lt"/>
              </a:rPr>
              <a:t>раствора</a:t>
            </a:r>
            <a:r>
              <a:rPr lang="en-US" dirty="0" smtClean="0">
                <a:latin typeface="+mj-lt"/>
              </a:rPr>
              <a:t> </a:t>
            </a:r>
            <a:r>
              <a:rPr lang="en-US" dirty="0" err="1" smtClean="0">
                <a:latin typeface="+mj-lt"/>
              </a:rPr>
              <a:t>која</a:t>
            </a:r>
            <a:r>
              <a:rPr lang="en-US" dirty="0" smtClean="0">
                <a:latin typeface="+mj-lt"/>
              </a:rPr>
              <a:t> </a:t>
            </a:r>
            <a:r>
              <a:rPr lang="en-US" dirty="0" err="1" smtClean="0">
                <a:latin typeface="+mj-lt"/>
              </a:rPr>
              <a:t>зависи</a:t>
            </a:r>
            <a:r>
              <a:rPr lang="en-US" dirty="0" smtClean="0">
                <a:latin typeface="+mj-lt"/>
              </a:rPr>
              <a:t> </a:t>
            </a:r>
            <a:r>
              <a:rPr lang="en-US" dirty="0" err="1" smtClean="0">
                <a:latin typeface="+mj-lt"/>
              </a:rPr>
              <a:t>од</a:t>
            </a:r>
            <a:r>
              <a:rPr lang="en-US" dirty="0" smtClean="0">
                <a:latin typeface="+mj-lt"/>
              </a:rPr>
              <a:t> </a:t>
            </a:r>
            <a:r>
              <a:rPr lang="en-US" dirty="0" err="1" smtClean="0">
                <a:latin typeface="+mj-lt"/>
              </a:rPr>
              <a:t>броја</a:t>
            </a:r>
            <a:r>
              <a:rPr lang="en-US" dirty="0" smtClean="0">
                <a:latin typeface="+mj-lt"/>
              </a:rPr>
              <a:t> </a:t>
            </a:r>
            <a:r>
              <a:rPr lang="en-US" dirty="0" err="1" smtClean="0">
                <a:latin typeface="+mj-lt"/>
              </a:rPr>
              <a:t>растворених</a:t>
            </a:r>
            <a:r>
              <a:rPr lang="en-US" dirty="0" smtClean="0">
                <a:latin typeface="+mj-lt"/>
              </a:rPr>
              <a:t> </a:t>
            </a:r>
            <a:r>
              <a:rPr lang="en-US" dirty="0" err="1" smtClean="0">
                <a:latin typeface="+mj-lt"/>
              </a:rPr>
              <a:t>честица</a:t>
            </a:r>
            <a:r>
              <a:rPr lang="en-US" dirty="0" smtClean="0">
                <a:latin typeface="+mj-lt"/>
              </a:rPr>
              <a:t> </a:t>
            </a:r>
            <a:r>
              <a:rPr lang="en-US" dirty="0" err="1" smtClean="0">
                <a:latin typeface="+mj-lt"/>
              </a:rPr>
              <a:t>присутних</a:t>
            </a:r>
            <a:r>
              <a:rPr lang="en-US" dirty="0" smtClean="0">
                <a:latin typeface="+mj-lt"/>
              </a:rPr>
              <a:t> у </a:t>
            </a:r>
            <a:r>
              <a:rPr lang="en-US" dirty="0" err="1" smtClean="0">
                <a:latin typeface="+mj-lt"/>
              </a:rPr>
              <a:t>раствору</a:t>
            </a:r>
            <a:endParaRPr lang="en-US" dirty="0" smtClean="0">
              <a:latin typeface="+mj-lt"/>
            </a:endParaRPr>
          </a:p>
          <a:p>
            <a:r>
              <a:rPr lang="en-US" dirty="0" smtClean="0">
                <a:latin typeface="+mj-lt"/>
              </a:rPr>
              <a:t>У </a:t>
            </a:r>
            <a:r>
              <a:rPr lang="en-US" dirty="0" err="1" smtClean="0">
                <a:latin typeface="+mj-lt"/>
              </a:rPr>
              <a:t>биолошким</a:t>
            </a:r>
            <a:r>
              <a:rPr lang="en-US" dirty="0" smtClean="0">
                <a:latin typeface="+mj-lt"/>
              </a:rPr>
              <a:t> </a:t>
            </a:r>
            <a:r>
              <a:rPr lang="en-US" dirty="0" err="1" smtClean="0">
                <a:latin typeface="+mj-lt"/>
              </a:rPr>
              <a:t>течности</a:t>
            </a:r>
            <a:r>
              <a:rPr lang="sr-Cyrl-RS" dirty="0" smtClean="0">
                <a:latin typeface="+mj-lt"/>
              </a:rPr>
              <a:t>ма</a:t>
            </a:r>
            <a:r>
              <a:rPr lang="en-US" dirty="0" smtClean="0">
                <a:latin typeface="+mj-lt"/>
              </a:rPr>
              <a:t> </a:t>
            </a:r>
            <a:r>
              <a:rPr lang="en-US" dirty="0" err="1" smtClean="0">
                <a:latin typeface="+mj-lt"/>
              </a:rPr>
              <a:t>на</a:t>
            </a:r>
            <a:r>
              <a:rPr lang="en-US" dirty="0" smtClean="0">
                <a:latin typeface="+mj-lt"/>
              </a:rPr>
              <a:t> </a:t>
            </a:r>
            <a:r>
              <a:rPr lang="en-US" dirty="0" err="1" smtClean="0">
                <a:latin typeface="+mj-lt"/>
              </a:rPr>
              <a:t>осмолалност</a:t>
            </a:r>
            <a:r>
              <a:rPr lang="en-US" dirty="0" smtClean="0">
                <a:latin typeface="+mj-lt"/>
              </a:rPr>
              <a:t> </a:t>
            </a:r>
            <a:r>
              <a:rPr lang="en-US" dirty="0" err="1" smtClean="0">
                <a:latin typeface="+mj-lt"/>
              </a:rPr>
              <a:t>утичу</a:t>
            </a:r>
            <a:r>
              <a:rPr lang="en-US" dirty="0" smtClean="0">
                <a:latin typeface="+mj-lt"/>
              </a:rPr>
              <a:t> </a:t>
            </a:r>
            <a:r>
              <a:rPr lang="en-US" dirty="0" err="1" smtClean="0">
                <a:latin typeface="+mj-lt"/>
              </a:rPr>
              <a:t>три</a:t>
            </a:r>
            <a:r>
              <a:rPr lang="en-US" dirty="0" smtClean="0">
                <a:latin typeface="+mj-lt"/>
              </a:rPr>
              <a:t> </a:t>
            </a:r>
            <a:r>
              <a:rPr lang="en-US" dirty="0" err="1" smtClean="0">
                <a:latin typeface="+mj-lt"/>
              </a:rPr>
              <a:t>типа</a:t>
            </a:r>
            <a:r>
              <a:rPr lang="en-US" dirty="0" smtClean="0">
                <a:latin typeface="+mj-lt"/>
              </a:rPr>
              <a:t> </a:t>
            </a:r>
            <a:r>
              <a:rPr lang="en-US" dirty="0" err="1" smtClean="0">
                <a:latin typeface="+mj-lt"/>
              </a:rPr>
              <a:t>честица</a:t>
            </a:r>
            <a:r>
              <a:rPr lang="en-US" dirty="0" smtClean="0">
                <a:latin typeface="+mj-lt"/>
              </a:rPr>
              <a:t>: </a:t>
            </a:r>
            <a:r>
              <a:rPr lang="en-US" dirty="0" err="1" smtClean="0">
                <a:latin typeface="+mj-lt"/>
              </a:rPr>
              <a:t>електролити</a:t>
            </a:r>
            <a:r>
              <a:rPr lang="en-US" dirty="0" smtClean="0">
                <a:latin typeface="+mj-lt"/>
              </a:rPr>
              <a:t>, </a:t>
            </a:r>
            <a:r>
              <a:rPr lang="en-US" dirty="0" err="1" smtClean="0">
                <a:latin typeface="+mj-lt"/>
              </a:rPr>
              <a:t>органски</a:t>
            </a:r>
            <a:r>
              <a:rPr lang="en-US" dirty="0" smtClean="0">
                <a:latin typeface="+mj-lt"/>
              </a:rPr>
              <a:t> </a:t>
            </a:r>
            <a:r>
              <a:rPr lang="en-US" dirty="0" err="1" smtClean="0">
                <a:latin typeface="+mj-lt"/>
              </a:rPr>
              <a:t>молекули</a:t>
            </a:r>
            <a:r>
              <a:rPr lang="en-US" dirty="0" smtClean="0">
                <a:latin typeface="+mj-lt"/>
              </a:rPr>
              <a:t> и </a:t>
            </a:r>
            <a:r>
              <a:rPr lang="en-US" dirty="0" err="1" smtClean="0">
                <a:latin typeface="+mj-lt"/>
              </a:rPr>
              <a:t>колоиди</a:t>
            </a:r>
            <a:endParaRPr lang="en-US" dirty="0" smtClean="0">
              <a:latin typeface="+mj-lt"/>
            </a:endParaRPr>
          </a:p>
          <a:p>
            <a:r>
              <a:rPr lang="en-US" dirty="0" err="1" smtClean="0">
                <a:latin typeface="+mj-lt"/>
              </a:rPr>
              <a:t>Како</a:t>
            </a:r>
            <a:r>
              <a:rPr lang="en-US" dirty="0" smtClean="0">
                <a:latin typeface="+mj-lt"/>
              </a:rPr>
              <a:t> </a:t>
            </a:r>
            <a:r>
              <a:rPr lang="en-US" dirty="0" err="1" smtClean="0">
                <a:latin typeface="+mj-lt"/>
              </a:rPr>
              <a:t>се</a:t>
            </a:r>
            <a:r>
              <a:rPr lang="en-US" dirty="0" smtClean="0">
                <a:latin typeface="+mj-lt"/>
              </a:rPr>
              <a:t> </a:t>
            </a:r>
            <a:r>
              <a:rPr lang="en-US" dirty="0" err="1" smtClean="0">
                <a:latin typeface="+mj-lt"/>
              </a:rPr>
              <a:t>број</a:t>
            </a:r>
            <a:r>
              <a:rPr lang="en-US" dirty="0" smtClean="0">
                <a:latin typeface="+mj-lt"/>
              </a:rPr>
              <a:t> </a:t>
            </a:r>
            <a:r>
              <a:rPr lang="en-US" dirty="0" err="1" smtClean="0">
                <a:latin typeface="+mj-lt"/>
              </a:rPr>
              <a:t>растворених</a:t>
            </a:r>
            <a:r>
              <a:rPr lang="en-US" dirty="0" smtClean="0">
                <a:latin typeface="+mj-lt"/>
              </a:rPr>
              <a:t> </a:t>
            </a:r>
            <a:r>
              <a:rPr lang="en-US" dirty="0" err="1" smtClean="0">
                <a:latin typeface="+mj-lt"/>
              </a:rPr>
              <a:t>честица</a:t>
            </a:r>
            <a:r>
              <a:rPr lang="en-US" dirty="0" smtClean="0">
                <a:latin typeface="+mj-lt"/>
              </a:rPr>
              <a:t> </a:t>
            </a:r>
            <a:r>
              <a:rPr lang="en-US" dirty="0" err="1" smtClean="0">
                <a:latin typeface="+mj-lt"/>
              </a:rPr>
              <a:t>повећава</a:t>
            </a:r>
            <a:r>
              <a:rPr lang="en-US" dirty="0" smtClean="0">
                <a:latin typeface="+mj-lt"/>
              </a:rPr>
              <a:t>, </a:t>
            </a:r>
            <a:r>
              <a:rPr lang="en-US" dirty="0" err="1" smtClean="0">
                <a:latin typeface="+mj-lt"/>
              </a:rPr>
              <a:t>тако</a:t>
            </a:r>
            <a:r>
              <a:rPr lang="en-US" dirty="0" smtClean="0">
                <a:latin typeface="+mj-lt"/>
              </a:rPr>
              <a:t> </a:t>
            </a:r>
            <a:r>
              <a:rPr lang="en-US" dirty="0" err="1" smtClean="0">
                <a:latin typeface="+mj-lt"/>
              </a:rPr>
              <a:t>се</a:t>
            </a:r>
            <a:r>
              <a:rPr lang="en-US" dirty="0" smtClean="0">
                <a:latin typeface="+mj-lt"/>
              </a:rPr>
              <a:t> </a:t>
            </a:r>
            <a:r>
              <a:rPr lang="en-US" dirty="0" err="1" smtClean="0">
                <a:latin typeface="+mj-lt"/>
              </a:rPr>
              <a:t>снижавају</a:t>
            </a:r>
            <a:r>
              <a:rPr lang="en-US" dirty="0" smtClean="0">
                <a:latin typeface="+mj-lt"/>
              </a:rPr>
              <a:t> </a:t>
            </a:r>
            <a:r>
              <a:rPr lang="en-US" dirty="0" err="1" smtClean="0">
                <a:latin typeface="+mj-lt"/>
              </a:rPr>
              <a:t>тачка</a:t>
            </a:r>
            <a:r>
              <a:rPr lang="en-US" dirty="0" smtClean="0">
                <a:latin typeface="+mj-lt"/>
              </a:rPr>
              <a:t> </a:t>
            </a:r>
            <a:r>
              <a:rPr lang="en-US" dirty="0" err="1" smtClean="0">
                <a:latin typeface="+mj-lt"/>
              </a:rPr>
              <a:t>мржњења</a:t>
            </a:r>
            <a:r>
              <a:rPr lang="en-US" dirty="0" smtClean="0">
                <a:latin typeface="+mj-lt"/>
              </a:rPr>
              <a:t> и </a:t>
            </a:r>
            <a:r>
              <a:rPr lang="en-US" dirty="0" err="1" smtClean="0">
                <a:latin typeface="+mj-lt"/>
              </a:rPr>
              <a:t>притисак</a:t>
            </a:r>
            <a:r>
              <a:rPr lang="en-US" dirty="0" smtClean="0">
                <a:latin typeface="+mj-lt"/>
              </a:rPr>
              <a:t> </a:t>
            </a:r>
            <a:r>
              <a:rPr lang="en-US" dirty="0" err="1" smtClean="0">
                <a:latin typeface="+mj-lt"/>
              </a:rPr>
              <a:t>паре</a:t>
            </a:r>
            <a:r>
              <a:rPr lang="en-US" dirty="0" smtClean="0">
                <a:latin typeface="+mj-lt"/>
              </a:rPr>
              <a:t> а </a:t>
            </a:r>
            <a:r>
              <a:rPr lang="en-US" dirty="0" err="1" smtClean="0">
                <a:latin typeface="+mj-lt"/>
              </a:rPr>
              <a:t>повећавају</a:t>
            </a:r>
            <a:r>
              <a:rPr lang="en-US" dirty="0" smtClean="0">
                <a:latin typeface="+mj-lt"/>
              </a:rPr>
              <a:t> </a:t>
            </a:r>
            <a:r>
              <a:rPr lang="en-US" dirty="0" err="1" smtClean="0">
                <a:latin typeface="+mj-lt"/>
              </a:rPr>
              <a:t>осмотски</a:t>
            </a:r>
            <a:r>
              <a:rPr lang="en-US" dirty="0" smtClean="0">
                <a:latin typeface="+mj-lt"/>
              </a:rPr>
              <a:t> </a:t>
            </a:r>
            <a:r>
              <a:rPr lang="en-US" dirty="0" err="1" smtClean="0">
                <a:latin typeface="+mj-lt"/>
              </a:rPr>
              <a:t>притисак</a:t>
            </a:r>
            <a:r>
              <a:rPr lang="en-US" dirty="0" smtClean="0">
                <a:latin typeface="+mj-lt"/>
              </a:rPr>
              <a:t> и </a:t>
            </a:r>
            <a:r>
              <a:rPr lang="en-US" dirty="0" err="1" smtClean="0">
                <a:latin typeface="+mj-lt"/>
              </a:rPr>
              <a:t>тачка</a:t>
            </a:r>
            <a:r>
              <a:rPr lang="en-US" dirty="0" smtClean="0">
                <a:latin typeface="+mj-lt"/>
              </a:rPr>
              <a:t> </a:t>
            </a:r>
            <a:r>
              <a:rPr lang="en-US" dirty="0" err="1" smtClean="0">
                <a:latin typeface="+mj-lt"/>
              </a:rPr>
              <a:t>кључања</a:t>
            </a:r>
            <a:endParaRPr lang="en-US" dirty="0">
              <a:latin typeface="+mj-l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14356"/>
            <a:ext cx="8229600" cy="5610244"/>
          </a:xfrm>
        </p:spPr>
        <p:txBody>
          <a:bodyPr/>
          <a:lstStyle/>
          <a:p>
            <a:r>
              <a:rPr lang="en-US" dirty="0" err="1" smtClean="0">
                <a:latin typeface="+mj-lt"/>
              </a:rPr>
              <a:t>Поред</a:t>
            </a:r>
            <a:r>
              <a:rPr lang="en-US" dirty="0" smtClean="0">
                <a:latin typeface="+mj-lt"/>
              </a:rPr>
              <a:t> </a:t>
            </a:r>
            <a:r>
              <a:rPr lang="en-US" dirty="0" err="1" smtClean="0">
                <a:latin typeface="+mj-lt"/>
              </a:rPr>
              <a:t>тога</a:t>
            </a:r>
            <a:r>
              <a:rPr lang="en-US" dirty="0" smtClean="0">
                <a:latin typeface="+mj-lt"/>
              </a:rPr>
              <a:t>, </a:t>
            </a:r>
            <a:r>
              <a:rPr lang="en-US" dirty="0" err="1" smtClean="0">
                <a:latin typeface="+mj-lt"/>
              </a:rPr>
              <a:t>на</a:t>
            </a:r>
            <a:r>
              <a:rPr lang="en-US" dirty="0" smtClean="0">
                <a:latin typeface="+mj-lt"/>
              </a:rPr>
              <a:t>  </a:t>
            </a:r>
            <a:r>
              <a:rPr lang="en-US" dirty="0" err="1" smtClean="0">
                <a:latin typeface="+mj-lt"/>
              </a:rPr>
              <a:t>колигативне</a:t>
            </a:r>
            <a:r>
              <a:rPr lang="en-US" dirty="0" smtClean="0">
                <a:latin typeface="+mj-lt"/>
              </a:rPr>
              <a:t> </a:t>
            </a:r>
            <a:r>
              <a:rPr lang="en-US" dirty="0" err="1" smtClean="0">
                <a:latin typeface="+mj-lt"/>
              </a:rPr>
              <a:t>особине</a:t>
            </a:r>
            <a:r>
              <a:rPr lang="en-US" dirty="0" smtClean="0">
                <a:latin typeface="+mj-lt"/>
              </a:rPr>
              <a:t> </a:t>
            </a:r>
            <a:r>
              <a:rPr lang="en-US" dirty="0" err="1" smtClean="0">
                <a:latin typeface="+mj-lt"/>
              </a:rPr>
              <a:t>утиче</a:t>
            </a:r>
            <a:r>
              <a:rPr lang="en-US" dirty="0" smtClean="0">
                <a:latin typeface="+mj-lt"/>
              </a:rPr>
              <a:t> и </a:t>
            </a:r>
            <a:r>
              <a:rPr lang="en-US" dirty="0" err="1" smtClean="0">
                <a:latin typeface="+mj-lt"/>
              </a:rPr>
              <a:t>да</a:t>
            </a:r>
            <a:r>
              <a:rPr lang="en-US" dirty="0" smtClean="0">
                <a:latin typeface="+mj-lt"/>
              </a:rPr>
              <a:t> </a:t>
            </a:r>
            <a:r>
              <a:rPr lang="en-US" dirty="0" err="1" smtClean="0">
                <a:latin typeface="+mj-lt"/>
              </a:rPr>
              <a:t>ли</a:t>
            </a:r>
            <a:r>
              <a:rPr lang="en-US" dirty="0" smtClean="0">
                <a:latin typeface="+mj-lt"/>
              </a:rPr>
              <a:t> </a:t>
            </a:r>
            <a:r>
              <a:rPr lang="en-US" dirty="0" err="1" smtClean="0">
                <a:latin typeface="+mj-lt"/>
              </a:rPr>
              <a:t>је</a:t>
            </a:r>
            <a:r>
              <a:rPr lang="en-US" dirty="0" smtClean="0">
                <a:latin typeface="+mj-lt"/>
              </a:rPr>
              <a:t> </a:t>
            </a:r>
            <a:r>
              <a:rPr lang="en-US" dirty="0" err="1" smtClean="0">
                <a:latin typeface="+mj-lt"/>
              </a:rPr>
              <a:t>супстанца</a:t>
            </a:r>
            <a:r>
              <a:rPr lang="en-US" dirty="0" smtClean="0">
                <a:latin typeface="+mj-lt"/>
              </a:rPr>
              <a:t> </a:t>
            </a:r>
            <a:r>
              <a:rPr lang="en-US" dirty="0" err="1" smtClean="0">
                <a:latin typeface="+mj-lt"/>
              </a:rPr>
              <a:t>јонизована</a:t>
            </a:r>
            <a:r>
              <a:rPr lang="en-US" dirty="0" smtClean="0">
                <a:latin typeface="+mj-lt"/>
              </a:rPr>
              <a:t> у </a:t>
            </a:r>
            <a:r>
              <a:rPr lang="en-US" dirty="0" err="1" smtClean="0">
                <a:latin typeface="+mj-lt"/>
              </a:rPr>
              <a:t>раствору</a:t>
            </a:r>
            <a:r>
              <a:rPr lang="en-US" dirty="0" smtClean="0">
                <a:latin typeface="+mj-lt"/>
              </a:rPr>
              <a:t> </a:t>
            </a:r>
            <a:r>
              <a:rPr lang="en-US" dirty="0" err="1" smtClean="0">
                <a:latin typeface="+mj-lt"/>
              </a:rPr>
              <a:t>или</a:t>
            </a:r>
            <a:r>
              <a:rPr lang="en-US" dirty="0" smtClean="0">
                <a:latin typeface="+mj-lt"/>
              </a:rPr>
              <a:t> </a:t>
            </a:r>
            <a:r>
              <a:rPr lang="en-US" dirty="0" err="1" smtClean="0">
                <a:latin typeface="+mj-lt"/>
              </a:rPr>
              <a:t>не</a:t>
            </a:r>
            <a:r>
              <a:rPr lang="en-US" dirty="0" smtClean="0">
                <a:latin typeface="+mj-lt"/>
              </a:rPr>
              <a:t>, </a:t>
            </a:r>
            <a:r>
              <a:rPr lang="en-US" dirty="0" err="1" smtClean="0">
                <a:latin typeface="+mj-lt"/>
              </a:rPr>
              <a:t>јер</a:t>
            </a:r>
            <a:r>
              <a:rPr lang="en-US" dirty="0" smtClean="0">
                <a:latin typeface="+mj-lt"/>
              </a:rPr>
              <a:t> </a:t>
            </a:r>
            <a:r>
              <a:rPr lang="en-US" dirty="0" err="1" smtClean="0">
                <a:latin typeface="+mj-lt"/>
              </a:rPr>
              <a:t>се</a:t>
            </a:r>
            <a:r>
              <a:rPr lang="en-US" dirty="0" smtClean="0">
                <a:latin typeface="+mj-lt"/>
              </a:rPr>
              <a:t> </a:t>
            </a:r>
            <a:r>
              <a:rPr lang="en-US" dirty="0" err="1" smtClean="0">
                <a:latin typeface="+mj-lt"/>
              </a:rPr>
              <a:t>јонизацијом</a:t>
            </a:r>
            <a:r>
              <a:rPr lang="en-US" dirty="0" smtClean="0">
                <a:latin typeface="+mj-lt"/>
              </a:rPr>
              <a:t> </a:t>
            </a:r>
            <a:r>
              <a:rPr lang="en-US" dirty="0" err="1" smtClean="0">
                <a:latin typeface="+mj-lt"/>
              </a:rPr>
              <a:t>повећава</a:t>
            </a:r>
            <a:r>
              <a:rPr lang="en-US" dirty="0" smtClean="0">
                <a:latin typeface="+mj-lt"/>
              </a:rPr>
              <a:t> </a:t>
            </a:r>
            <a:r>
              <a:rPr lang="en-US" dirty="0" err="1" smtClean="0">
                <a:latin typeface="+mj-lt"/>
              </a:rPr>
              <a:t>број</a:t>
            </a:r>
            <a:r>
              <a:rPr lang="en-US" dirty="0" smtClean="0">
                <a:latin typeface="+mj-lt"/>
              </a:rPr>
              <a:t> </a:t>
            </a:r>
            <a:r>
              <a:rPr lang="en-US" dirty="0" err="1" smtClean="0">
                <a:latin typeface="+mj-lt"/>
              </a:rPr>
              <a:t>честица</a:t>
            </a:r>
            <a:r>
              <a:rPr lang="en-US" dirty="0" smtClean="0">
                <a:latin typeface="+mj-lt"/>
              </a:rPr>
              <a:t> у </a:t>
            </a:r>
            <a:r>
              <a:rPr lang="en-US" dirty="0" err="1" smtClean="0">
                <a:latin typeface="+mj-lt"/>
              </a:rPr>
              <a:t>раствору</a:t>
            </a:r>
            <a:endParaRPr lang="en-US" dirty="0" smtClean="0">
              <a:latin typeface="+mj-lt"/>
            </a:endParaRPr>
          </a:p>
          <a:p>
            <a:endParaRPr lang="en-US" dirty="0" smtClean="0">
              <a:latin typeface="+mj-lt"/>
            </a:endParaRPr>
          </a:p>
          <a:p>
            <a:r>
              <a:rPr lang="en-US" dirty="0" err="1" smtClean="0">
                <a:latin typeface="+mj-lt"/>
              </a:rPr>
              <a:t>Осмотска</a:t>
            </a:r>
            <a:r>
              <a:rPr lang="en-US" dirty="0" smtClean="0">
                <a:latin typeface="+mj-lt"/>
              </a:rPr>
              <a:t> </a:t>
            </a:r>
            <a:r>
              <a:rPr lang="en-US" dirty="0" err="1" smtClean="0">
                <a:latin typeface="+mj-lt"/>
              </a:rPr>
              <a:t>концентрација</a:t>
            </a:r>
            <a:r>
              <a:rPr lang="en-US" dirty="0" smtClean="0">
                <a:latin typeface="+mj-lt"/>
              </a:rPr>
              <a:t> </a:t>
            </a:r>
            <a:r>
              <a:rPr lang="en-US" dirty="0" err="1" smtClean="0">
                <a:latin typeface="+mj-lt"/>
              </a:rPr>
              <a:t>може</a:t>
            </a:r>
            <a:r>
              <a:rPr lang="en-US" dirty="0" smtClean="0">
                <a:latin typeface="+mj-lt"/>
              </a:rPr>
              <a:t> </a:t>
            </a:r>
            <a:r>
              <a:rPr lang="en-US" dirty="0" err="1" smtClean="0">
                <a:latin typeface="+mj-lt"/>
              </a:rPr>
              <a:t>да</a:t>
            </a:r>
            <a:r>
              <a:rPr lang="en-US" dirty="0" smtClean="0">
                <a:latin typeface="+mj-lt"/>
              </a:rPr>
              <a:t> </a:t>
            </a:r>
            <a:r>
              <a:rPr lang="en-US" dirty="0" err="1" smtClean="0">
                <a:latin typeface="+mj-lt"/>
              </a:rPr>
              <a:t>се</a:t>
            </a:r>
            <a:r>
              <a:rPr lang="en-US" dirty="0" smtClean="0">
                <a:latin typeface="+mj-lt"/>
              </a:rPr>
              <a:t> </a:t>
            </a:r>
            <a:r>
              <a:rPr lang="en-US" dirty="0" err="1" smtClean="0">
                <a:latin typeface="+mj-lt"/>
              </a:rPr>
              <a:t>изражава</a:t>
            </a:r>
            <a:r>
              <a:rPr lang="en-US" dirty="0" smtClean="0">
                <a:latin typeface="+mj-lt"/>
              </a:rPr>
              <a:t> </a:t>
            </a:r>
            <a:r>
              <a:rPr lang="en-US" dirty="0" err="1" smtClean="0">
                <a:latin typeface="+mj-lt"/>
              </a:rPr>
              <a:t>као</a:t>
            </a:r>
            <a:r>
              <a:rPr lang="en-US" dirty="0" smtClean="0">
                <a:latin typeface="+mj-lt"/>
              </a:rPr>
              <a:t> </a:t>
            </a:r>
            <a:r>
              <a:rPr lang="en-US" dirty="0" err="1" smtClean="0">
                <a:latin typeface="+mj-lt"/>
              </a:rPr>
              <a:t>осмола</a:t>
            </a:r>
            <a:r>
              <a:rPr lang="sr-Cyrl-RS" dirty="0" smtClean="0">
                <a:latin typeface="+mj-lt"/>
              </a:rPr>
              <a:t>рн</a:t>
            </a:r>
            <a:r>
              <a:rPr lang="en-US" dirty="0" err="1" smtClean="0">
                <a:latin typeface="+mj-lt"/>
              </a:rPr>
              <a:t>ост</a:t>
            </a:r>
            <a:r>
              <a:rPr lang="en-US" dirty="0" smtClean="0">
                <a:latin typeface="+mj-lt"/>
              </a:rPr>
              <a:t> (</a:t>
            </a:r>
            <a:r>
              <a:rPr lang="en-US" dirty="0" err="1" smtClean="0">
                <a:latin typeface="+mj-lt"/>
              </a:rPr>
              <a:t>укупан</a:t>
            </a:r>
            <a:r>
              <a:rPr lang="en-US" dirty="0" smtClean="0">
                <a:latin typeface="+mj-lt"/>
              </a:rPr>
              <a:t> </a:t>
            </a:r>
            <a:r>
              <a:rPr lang="en-US" dirty="0" err="1" smtClean="0">
                <a:latin typeface="+mj-lt"/>
              </a:rPr>
              <a:t>број</a:t>
            </a:r>
            <a:r>
              <a:rPr lang="en-US" dirty="0" smtClean="0">
                <a:latin typeface="+mj-lt"/>
              </a:rPr>
              <a:t> </a:t>
            </a:r>
            <a:r>
              <a:rPr lang="en-US" dirty="0" err="1" smtClean="0">
                <a:latin typeface="+mj-lt"/>
              </a:rPr>
              <a:t>растворених</a:t>
            </a:r>
            <a:r>
              <a:rPr lang="en-US" dirty="0" smtClean="0">
                <a:latin typeface="+mj-lt"/>
              </a:rPr>
              <a:t> </a:t>
            </a:r>
            <a:r>
              <a:rPr lang="en-US" dirty="0" err="1" smtClean="0">
                <a:latin typeface="+mj-lt"/>
              </a:rPr>
              <a:t>честица</a:t>
            </a:r>
            <a:r>
              <a:rPr lang="en-US" dirty="0" smtClean="0">
                <a:latin typeface="+mj-lt"/>
              </a:rPr>
              <a:t> у </a:t>
            </a:r>
            <a:r>
              <a:rPr lang="en-US" dirty="0" err="1" smtClean="0">
                <a:latin typeface="+mj-lt"/>
              </a:rPr>
              <a:t>јединици</a:t>
            </a:r>
            <a:r>
              <a:rPr lang="en-US" dirty="0" smtClean="0">
                <a:latin typeface="+mj-lt"/>
              </a:rPr>
              <a:t> </a:t>
            </a:r>
            <a:r>
              <a:rPr lang="en-US" dirty="0" err="1" smtClean="0">
                <a:latin typeface="+mj-lt"/>
              </a:rPr>
              <a:t>запремине</a:t>
            </a:r>
            <a:r>
              <a:rPr lang="en-US" dirty="0" smtClean="0">
                <a:latin typeface="+mj-lt"/>
              </a:rPr>
              <a:t> </a:t>
            </a:r>
            <a:r>
              <a:rPr lang="en-US" dirty="0" err="1" smtClean="0">
                <a:latin typeface="+mj-lt"/>
              </a:rPr>
              <a:t>раствора</a:t>
            </a:r>
            <a:r>
              <a:rPr lang="en-US" dirty="0" smtClean="0">
                <a:latin typeface="+mj-lt"/>
              </a:rPr>
              <a:t>) </a:t>
            </a:r>
            <a:r>
              <a:rPr lang="en-US" dirty="0" err="1" smtClean="0">
                <a:latin typeface="+mj-lt"/>
              </a:rPr>
              <a:t>или</a:t>
            </a:r>
            <a:r>
              <a:rPr lang="en-US" dirty="0" smtClean="0">
                <a:latin typeface="+mj-lt"/>
              </a:rPr>
              <a:t> </a:t>
            </a:r>
            <a:r>
              <a:rPr lang="en-US" dirty="0" err="1" smtClean="0">
                <a:latin typeface="+mj-lt"/>
              </a:rPr>
              <a:t>као</a:t>
            </a:r>
            <a:r>
              <a:rPr lang="en-US" dirty="0" smtClean="0">
                <a:latin typeface="+mj-lt"/>
              </a:rPr>
              <a:t> </a:t>
            </a:r>
            <a:r>
              <a:rPr lang="en-US" dirty="0" err="1" smtClean="0">
                <a:latin typeface="+mj-lt"/>
              </a:rPr>
              <a:t>осмолалност</a:t>
            </a:r>
            <a:r>
              <a:rPr lang="en-US" dirty="0" smtClean="0">
                <a:latin typeface="+mj-lt"/>
              </a:rPr>
              <a:t> (</a:t>
            </a:r>
            <a:r>
              <a:rPr lang="en-US" dirty="0" err="1" smtClean="0">
                <a:latin typeface="+mj-lt"/>
              </a:rPr>
              <a:t>укупан</a:t>
            </a:r>
            <a:r>
              <a:rPr lang="en-US" dirty="0" smtClean="0">
                <a:latin typeface="+mj-lt"/>
              </a:rPr>
              <a:t> </a:t>
            </a:r>
            <a:r>
              <a:rPr lang="en-US" dirty="0" err="1" smtClean="0">
                <a:latin typeface="+mj-lt"/>
              </a:rPr>
              <a:t>број</a:t>
            </a:r>
            <a:r>
              <a:rPr lang="en-US" dirty="0" smtClean="0">
                <a:latin typeface="+mj-lt"/>
              </a:rPr>
              <a:t> </a:t>
            </a:r>
            <a:r>
              <a:rPr lang="en-US" dirty="0" err="1" smtClean="0">
                <a:latin typeface="+mj-lt"/>
              </a:rPr>
              <a:t>растворених</a:t>
            </a:r>
            <a:r>
              <a:rPr lang="en-US" dirty="0" smtClean="0">
                <a:latin typeface="+mj-lt"/>
              </a:rPr>
              <a:t> </a:t>
            </a:r>
            <a:r>
              <a:rPr lang="en-US" dirty="0" err="1" smtClean="0">
                <a:latin typeface="+mj-lt"/>
              </a:rPr>
              <a:t>честица</a:t>
            </a:r>
            <a:r>
              <a:rPr lang="en-US" dirty="0" smtClean="0">
                <a:latin typeface="+mj-lt"/>
              </a:rPr>
              <a:t> у </a:t>
            </a:r>
            <a:r>
              <a:rPr lang="en-US" dirty="0" err="1" smtClean="0">
                <a:latin typeface="+mj-lt"/>
              </a:rPr>
              <a:t>јединици</a:t>
            </a:r>
            <a:r>
              <a:rPr lang="en-US" dirty="0" smtClean="0">
                <a:latin typeface="+mj-lt"/>
              </a:rPr>
              <a:t> </a:t>
            </a:r>
            <a:r>
              <a:rPr lang="en-US" dirty="0" err="1" smtClean="0">
                <a:latin typeface="+mj-lt"/>
              </a:rPr>
              <a:t>масе</a:t>
            </a:r>
            <a:r>
              <a:rPr lang="en-US" dirty="0" smtClean="0">
                <a:latin typeface="+mj-lt"/>
              </a:rPr>
              <a:t> </a:t>
            </a:r>
            <a:r>
              <a:rPr lang="en-US" dirty="0" err="1" smtClean="0">
                <a:latin typeface="+mj-lt"/>
              </a:rPr>
              <a:t>раствора</a:t>
            </a:r>
            <a:r>
              <a:rPr lang="en-US" dirty="0" smtClean="0">
                <a:latin typeface="+mj-lt"/>
              </a:rPr>
              <a:t>)</a:t>
            </a:r>
          </a:p>
          <a:p>
            <a:endParaRPr lang="en-US" dirty="0" smtClean="0">
              <a:latin typeface="+mj-lt"/>
            </a:endParaRPr>
          </a:p>
          <a:p>
            <a:r>
              <a:rPr lang="en-US" dirty="0" smtClean="0">
                <a:latin typeface="+mj-lt"/>
              </a:rPr>
              <a:t> </a:t>
            </a:r>
            <a:r>
              <a:rPr lang="en-US" dirty="0" err="1" smtClean="0">
                <a:latin typeface="+mj-lt"/>
              </a:rPr>
              <a:t>Како</a:t>
            </a:r>
            <a:r>
              <a:rPr lang="en-US" dirty="0" smtClean="0">
                <a:latin typeface="+mj-lt"/>
              </a:rPr>
              <a:t> </a:t>
            </a:r>
            <a:r>
              <a:rPr lang="en-US" dirty="0" err="1" smtClean="0">
                <a:latin typeface="+mj-lt"/>
              </a:rPr>
              <a:t>су</a:t>
            </a:r>
            <a:r>
              <a:rPr lang="en-US" dirty="0" smtClean="0">
                <a:latin typeface="+mj-lt"/>
              </a:rPr>
              <a:t> </a:t>
            </a:r>
            <a:r>
              <a:rPr lang="en-US" dirty="0" err="1" smtClean="0">
                <a:latin typeface="+mj-lt"/>
              </a:rPr>
              <a:t>течности</a:t>
            </a:r>
            <a:r>
              <a:rPr lang="en-US" dirty="0" smtClean="0">
                <a:latin typeface="+mj-lt"/>
              </a:rPr>
              <a:t> </a:t>
            </a:r>
            <a:r>
              <a:rPr lang="en-US" dirty="0" err="1" smtClean="0">
                <a:latin typeface="+mj-lt"/>
              </a:rPr>
              <a:t>хуманог</a:t>
            </a:r>
            <a:r>
              <a:rPr lang="en-US" dirty="0" smtClean="0">
                <a:latin typeface="+mj-lt"/>
              </a:rPr>
              <a:t> </a:t>
            </a:r>
            <a:r>
              <a:rPr lang="en-US" dirty="0" err="1" smtClean="0">
                <a:latin typeface="+mj-lt"/>
              </a:rPr>
              <a:t>организма</a:t>
            </a:r>
            <a:r>
              <a:rPr lang="en-US" dirty="0" smtClean="0">
                <a:latin typeface="+mj-lt"/>
              </a:rPr>
              <a:t> </a:t>
            </a:r>
            <a:r>
              <a:rPr lang="en-US" dirty="0" err="1" smtClean="0">
                <a:latin typeface="+mj-lt"/>
              </a:rPr>
              <a:t>разблажени</a:t>
            </a:r>
            <a:r>
              <a:rPr lang="en-US" dirty="0" smtClean="0">
                <a:latin typeface="+mj-lt"/>
              </a:rPr>
              <a:t> </a:t>
            </a:r>
            <a:r>
              <a:rPr lang="en-US" dirty="0" err="1" smtClean="0">
                <a:latin typeface="+mj-lt"/>
              </a:rPr>
              <a:t>водени</a:t>
            </a:r>
            <a:r>
              <a:rPr lang="en-US" dirty="0" smtClean="0">
                <a:latin typeface="+mj-lt"/>
              </a:rPr>
              <a:t> </a:t>
            </a:r>
            <a:r>
              <a:rPr lang="en-US" dirty="0" err="1" smtClean="0">
                <a:latin typeface="+mj-lt"/>
              </a:rPr>
              <a:t>раствори</a:t>
            </a:r>
            <a:r>
              <a:rPr lang="en-US" dirty="0" smtClean="0">
                <a:latin typeface="+mj-lt"/>
              </a:rPr>
              <a:t> у </a:t>
            </a:r>
            <a:r>
              <a:rPr lang="en-US" dirty="0" err="1" smtClean="0">
                <a:latin typeface="+mj-lt"/>
              </a:rPr>
              <a:t>њима</a:t>
            </a:r>
            <a:r>
              <a:rPr lang="en-US" dirty="0" smtClean="0">
                <a:latin typeface="+mj-lt"/>
              </a:rPr>
              <a:t> </a:t>
            </a:r>
            <a:r>
              <a:rPr lang="en-US" dirty="0" err="1" smtClean="0">
                <a:latin typeface="+mj-lt"/>
              </a:rPr>
              <a:t>су</a:t>
            </a:r>
            <a:r>
              <a:rPr lang="en-US" dirty="0" smtClean="0">
                <a:latin typeface="+mj-lt"/>
              </a:rPr>
              <a:t> </a:t>
            </a:r>
            <a:r>
              <a:rPr lang="en-US" dirty="0" err="1" smtClean="0">
                <a:latin typeface="+mj-lt"/>
              </a:rPr>
              <a:t>осмола</a:t>
            </a:r>
            <a:r>
              <a:rPr lang="sr-Cyrl-RS" dirty="0" smtClean="0">
                <a:latin typeface="+mj-lt"/>
              </a:rPr>
              <a:t>рн</a:t>
            </a:r>
            <a:r>
              <a:rPr lang="en-US" dirty="0" err="1" smtClean="0">
                <a:latin typeface="+mj-lt"/>
              </a:rPr>
              <a:t>ост</a:t>
            </a:r>
            <a:r>
              <a:rPr lang="en-US" dirty="0" smtClean="0">
                <a:latin typeface="+mj-lt"/>
              </a:rPr>
              <a:t> и </a:t>
            </a:r>
            <a:r>
              <a:rPr lang="en-US" dirty="0" err="1" smtClean="0">
                <a:latin typeface="+mj-lt"/>
              </a:rPr>
              <a:t>осмолалност</a:t>
            </a:r>
            <a:r>
              <a:rPr lang="en-US" dirty="0" smtClean="0">
                <a:latin typeface="+mj-lt"/>
              </a:rPr>
              <a:t> </a:t>
            </a:r>
            <a:r>
              <a:rPr lang="en-US" dirty="0" err="1" smtClean="0">
                <a:latin typeface="+mj-lt"/>
              </a:rPr>
              <a:t>једнаке</a:t>
            </a:r>
            <a:endParaRPr lang="en-US" dirty="0" smtClean="0">
              <a:latin typeface="+mj-lt"/>
            </a:endParaRPr>
          </a:p>
          <a:p>
            <a:endParaRPr lang="en-US" dirty="0">
              <a:latin typeface="+mj-l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0"/>
            <a:ext cx="8229600" cy="1143000"/>
          </a:xfrm>
        </p:spPr>
        <p:txBody>
          <a:bodyPr>
            <a:normAutofit/>
          </a:bodyPr>
          <a:lstStyle/>
          <a:p>
            <a:r>
              <a:rPr lang="en-US" sz="3200" dirty="0" smtClean="0">
                <a:latin typeface="+mj-lt"/>
              </a:rPr>
              <a:t>РЕГУЛАЦИЈА ВОДЕ</a:t>
            </a:r>
            <a:r>
              <a:rPr lang="sr-Cyrl-RS" sz="3200" dirty="0" smtClean="0">
                <a:latin typeface="+mj-lt"/>
              </a:rPr>
              <a:t>-</a:t>
            </a:r>
            <a:r>
              <a:rPr lang="en-US" sz="3200" dirty="0" err="1" smtClean="0">
                <a:latin typeface="+mj-lt"/>
              </a:rPr>
              <a:t>Уношење</a:t>
            </a:r>
            <a:r>
              <a:rPr lang="en-US" sz="3200" dirty="0" smtClean="0">
                <a:latin typeface="+mj-lt"/>
              </a:rPr>
              <a:t> </a:t>
            </a:r>
            <a:r>
              <a:rPr lang="en-US" sz="3200" dirty="0" err="1" smtClean="0">
                <a:latin typeface="+mj-lt"/>
              </a:rPr>
              <a:t>воде</a:t>
            </a:r>
            <a:r>
              <a:rPr lang="en-US" sz="3200" dirty="0" smtClean="0">
                <a:latin typeface="+mj-lt"/>
              </a:rPr>
              <a:t/>
            </a:r>
            <a:br>
              <a:rPr lang="en-US" sz="3200" dirty="0" smtClean="0">
                <a:latin typeface="+mj-lt"/>
              </a:rPr>
            </a:br>
            <a:endParaRPr lang="en-US" sz="3200" dirty="0">
              <a:latin typeface="+mj-lt"/>
            </a:endParaRPr>
          </a:p>
        </p:txBody>
      </p:sp>
      <p:sp>
        <p:nvSpPr>
          <p:cNvPr id="3" name="Content Placeholder 2"/>
          <p:cNvSpPr>
            <a:spLocks noGrp="1"/>
          </p:cNvSpPr>
          <p:nvPr>
            <p:ph idx="1"/>
          </p:nvPr>
        </p:nvSpPr>
        <p:spPr>
          <a:xfrm>
            <a:off x="457200" y="857232"/>
            <a:ext cx="8229600" cy="6000768"/>
          </a:xfrm>
        </p:spPr>
        <p:txBody>
          <a:bodyPr>
            <a:normAutofit fontScale="92500" lnSpcReduction="10000"/>
          </a:bodyPr>
          <a:lstStyle/>
          <a:p>
            <a:r>
              <a:rPr lang="en-US" dirty="0" err="1" smtClean="0">
                <a:latin typeface="+mj-lt"/>
              </a:rPr>
              <a:t>Између</a:t>
            </a:r>
            <a:r>
              <a:rPr lang="en-US" dirty="0" smtClean="0">
                <a:latin typeface="+mj-lt"/>
              </a:rPr>
              <a:t> </a:t>
            </a:r>
            <a:r>
              <a:rPr lang="en-US" dirty="0" err="1" smtClean="0">
                <a:latin typeface="+mj-lt"/>
              </a:rPr>
              <a:t>уношења</a:t>
            </a:r>
            <a:r>
              <a:rPr lang="en-US" dirty="0" smtClean="0">
                <a:latin typeface="+mj-lt"/>
              </a:rPr>
              <a:t> и </a:t>
            </a:r>
            <a:r>
              <a:rPr lang="en-US" dirty="0" err="1" smtClean="0">
                <a:latin typeface="+mj-lt"/>
              </a:rPr>
              <a:t>излучивања</a:t>
            </a:r>
            <a:r>
              <a:rPr lang="en-US" dirty="0" smtClean="0">
                <a:latin typeface="+mj-lt"/>
              </a:rPr>
              <a:t> </a:t>
            </a:r>
            <a:r>
              <a:rPr lang="en-US" dirty="0" err="1" smtClean="0">
                <a:latin typeface="+mj-lt"/>
              </a:rPr>
              <a:t>воде</a:t>
            </a:r>
            <a:r>
              <a:rPr lang="en-US" dirty="0" smtClean="0">
                <a:latin typeface="+mj-lt"/>
              </a:rPr>
              <a:t> </a:t>
            </a:r>
            <a:r>
              <a:rPr lang="en-US" dirty="0" err="1" smtClean="0">
                <a:latin typeface="+mj-lt"/>
              </a:rPr>
              <a:t>постоји</a:t>
            </a:r>
            <a:r>
              <a:rPr lang="en-US" dirty="0" smtClean="0">
                <a:latin typeface="+mj-lt"/>
              </a:rPr>
              <a:t> </a:t>
            </a:r>
            <a:r>
              <a:rPr lang="en-US" dirty="0" err="1" smtClean="0">
                <a:latin typeface="+mj-lt"/>
              </a:rPr>
              <a:t>динамичка</a:t>
            </a:r>
            <a:r>
              <a:rPr lang="en-US" dirty="0" smtClean="0">
                <a:latin typeface="+mj-lt"/>
              </a:rPr>
              <a:t> </a:t>
            </a:r>
            <a:r>
              <a:rPr lang="en-US" dirty="0" err="1" smtClean="0">
                <a:latin typeface="+mj-lt"/>
              </a:rPr>
              <a:t>равнотежа</a:t>
            </a:r>
            <a:r>
              <a:rPr lang="en-US" dirty="0" smtClean="0">
                <a:latin typeface="+mj-lt"/>
              </a:rPr>
              <a:t>, </a:t>
            </a:r>
            <a:r>
              <a:rPr lang="en-US" dirty="0" err="1" smtClean="0">
                <a:latin typeface="+mj-lt"/>
              </a:rPr>
              <a:t>која</a:t>
            </a:r>
            <a:r>
              <a:rPr lang="en-US" dirty="0" smtClean="0">
                <a:latin typeface="+mj-lt"/>
              </a:rPr>
              <a:t> </a:t>
            </a:r>
            <a:r>
              <a:rPr lang="en-US" dirty="0" err="1" smtClean="0">
                <a:latin typeface="+mj-lt"/>
              </a:rPr>
              <a:t>је</a:t>
            </a:r>
            <a:r>
              <a:rPr lang="en-US" dirty="0" smtClean="0">
                <a:latin typeface="+mj-lt"/>
              </a:rPr>
              <a:t> </a:t>
            </a:r>
            <a:r>
              <a:rPr lang="en-US" dirty="0" err="1" smtClean="0">
                <a:latin typeface="+mj-lt"/>
              </a:rPr>
              <a:t>контролисана</a:t>
            </a:r>
            <a:r>
              <a:rPr lang="en-US" dirty="0" smtClean="0">
                <a:latin typeface="+mj-lt"/>
              </a:rPr>
              <a:t> </a:t>
            </a:r>
            <a:r>
              <a:rPr lang="en-US" dirty="0" err="1" smtClean="0">
                <a:latin typeface="+mj-lt"/>
              </a:rPr>
              <a:t>како</a:t>
            </a:r>
            <a:r>
              <a:rPr lang="en-US" dirty="0" smtClean="0">
                <a:latin typeface="+mj-lt"/>
              </a:rPr>
              <a:t> </a:t>
            </a:r>
            <a:r>
              <a:rPr lang="en-US" dirty="0" err="1" smtClean="0">
                <a:latin typeface="+mj-lt"/>
              </a:rPr>
              <a:t>би</a:t>
            </a:r>
            <a:r>
              <a:rPr lang="en-US" dirty="0" smtClean="0">
                <a:latin typeface="+mj-lt"/>
              </a:rPr>
              <a:t> </a:t>
            </a:r>
            <a:r>
              <a:rPr lang="en-US" dirty="0" err="1" smtClean="0">
                <a:latin typeface="+mj-lt"/>
              </a:rPr>
              <a:t>се</a:t>
            </a:r>
            <a:r>
              <a:rPr lang="en-US" dirty="0" smtClean="0">
                <a:latin typeface="+mj-lt"/>
              </a:rPr>
              <a:t> </a:t>
            </a:r>
            <a:r>
              <a:rPr lang="en-US" dirty="0" err="1" smtClean="0">
                <a:latin typeface="+mj-lt"/>
              </a:rPr>
              <a:t>одржала</a:t>
            </a:r>
            <a:r>
              <a:rPr lang="en-US" dirty="0" smtClean="0">
                <a:latin typeface="+mj-lt"/>
              </a:rPr>
              <a:t> </a:t>
            </a:r>
            <a:r>
              <a:rPr lang="en-US" dirty="0" err="1" smtClean="0">
                <a:latin typeface="+mj-lt"/>
              </a:rPr>
              <a:t>осмолалност</a:t>
            </a:r>
            <a:r>
              <a:rPr lang="en-US" dirty="0" smtClean="0">
                <a:latin typeface="+mj-lt"/>
              </a:rPr>
              <a:t> </a:t>
            </a:r>
            <a:r>
              <a:rPr lang="en-US" dirty="0" err="1" smtClean="0">
                <a:latin typeface="+mj-lt"/>
              </a:rPr>
              <a:t>плазме</a:t>
            </a:r>
            <a:r>
              <a:rPr lang="en-US" dirty="0" smtClean="0">
                <a:latin typeface="+mj-lt"/>
              </a:rPr>
              <a:t> </a:t>
            </a:r>
            <a:r>
              <a:rPr lang="en-US" dirty="0" err="1" smtClean="0">
                <a:latin typeface="+mj-lt"/>
              </a:rPr>
              <a:t>између</a:t>
            </a:r>
            <a:r>
              <a:rPr lang="en-US" dirty="0" smtClean="0">
                <a:latin typeface="+mj-lt"/>
              </a:rPr>
              <a:t> 285 и 298 </a:t>
            </a:r>
            <a:r>
              <a:rPr lang="en-US" dirty="0" err="1" smtClean="0">
                <a:latin typeface="+mj-lt"/>
              </a:rPr>
              <a:t>mОsm</a:t>
            </a:r>
            <a:r>
              <a:rPr lang="en-US" dirty="0" smtClean="0">
                <a:latin typeface="+mj-lt"/>
              </a:rPr>
              <a:t>/kg</a:t>
            </a:r>
          </a:p>
          <a:p>
            <a:r>
              <a:rPr lang="en-US" dirty="0" err="1" smtClean="0">
                <a:latin typeface="+mj-lt"/>
              </a:rPr>
              <a:t>Поред</a:t>
            </a:r>
            <a:r>
              <a:rPr lang="en-US" dirty="0" smtClean="0">
                <a:latin typeface="+mj-lt"/>
              </a:rPr>
              <a:t> </a:t>
            </a:r>
            <a:r>
              <a:rPr lang="en-US" dirty="0" err="1" smtClean="0">
                <a:latin typeface="+mj-lt"/>
              </a:rPr>
              <a:t>осмолалности</a:t>
            </a:r>
            <a:r>
              <a:rPr lang="en-US" dirty="0" smtClean="0">
                <a:latin typeface="+mj-lt"/>
              </a:rPr>
              <a:t> </a:t>
            </a:r>
            <a:r>
              <a:rPr lang="en-US" dirty="0" err="1" smtClean="0">
                <a:latin typeface="+mj-lt"/>
              </a:rPr>
              <a:t>плазме</a:t>
            </a:r>
            <a:r>
              <a:rPr lang="sr-Cyrl-RS" dirty="0" smtClean="0">
                <a:latin typeface="+mj-lt"/>
              </a:rPr>
              <a:t>,</a:t>
            </a:r>
            <a:r>
              <a:rPr lang="en-US" dirty="0" smtClean="0">
                <a:latin typeface="+mj-lt"/>
              </a:rPr>
              <a:t> </a:t>
            </a:r>
            <a:r>
              <a:rPr lang="en-US" dirty="0" err="1" smtClean="0">
                <a:latin typeface="+mj-lt"/>
              </a:rPr>
              <a:t>осећај</a:t>
            </a:r>
            <a:r>
              <a:rPr lang="en-US" dirty="0" smtClean="0">
                <a:latin typeface="+mj-lt"/>
              </a:rPr>
              <a:t> </a:t>
            </a:r>
            <a:r>
              <a:rPr lang="en-US" dirty="0" err="1" smtClean="0">
                <a:latin typeface="+mj-lt"/>
              </a:rPr>
              <a:t>жеђи</a:t>
            </a:r>
            <a:r>
              <a:rPr lang="en-US" dirty="0" smtClean="0">
                <a:latin typeface="+mj-lt"/>
              </a:rPr>
              <a:t> </a:t>
            </a:r>
            <a:r>
              <a:rPr lang="en-US" dirty="0" err="1" smtClean="0">
                <a:latin typeface="+mj-lt"/>
              </a:rPr>
              <a:t>изазива</a:t>
            </a:r>
            <a:r>
              <a:rPr lang="en-US" dirty="0" smtClean="0">
                <a:latin typeface="+mj-lt"/>
              </a:rPr>
              <a:t> </a:t>
            </a:r>
            <a:r>
              <a:rPr lang="en-US" dirty="0" err="1" smtClean="0">
                <a:latin typeface="+mj-lt"/>
              </a:rPr>
              <a:t>смањење</a:t>
            </a:r>
            <a:r>
              <a:rPr lang="en-US" dirty="0" smtClean="0">
                <a:latin typeface="+mj-lt"/>
              </a:rPr>
              <a:t> </a:t>
            </a:r>
            <a:r>
              <a:rPr lang="en-US" dirty="0" err="1" smtClean="0">
                <a:latin typeface="+mj-lt"/>
              </a:rPr>
              <a:t>запремине</a:t>
            </a:r>
            <a:r>
              <a:rPr lang="en-US" dirty="0" smtClean="0">
                <a:latin typeface="+mj-lt"/>
              </a:rPr>
              <a:t> ЕCТ и </a:t>
            </a:r>
            <a:r>
              <a:rPr lang="en-US" dirty="0" err="1" smtClean="0">
                <a:latin typeface="+mj-lt"/>
              </a:rPr>
              <a:t>смањење</a:t>
            </a:r>
            <a:r>
              <a:rPr lang="en-US" dirty="0" smtClean="0">
                <a:latin typeface="+mj-lt"/>
              </a:rPr>
              <a:t> TA</a:t>
            </a:r>
          </a:p>
          <a:p>
            <a:r>
              <a:rPr lang="en-US" dirty="0" smtClean="0">
                <a:latin typeface="+mj-lt"/>
              </a:rPr>
              <a:t> </a:t>
            </a:r>
            <a:r>
              <a:rPr lang="en-US" dirty="0" err="1" smtClean="0">
                <a:latin typeface="+mj-lt"/>
              </a:rPr>
              <a:t>На</a:t>
            </a:r>
            <a:r>
              <a:rPr lang="en-US" dirty="0" smtClean="0">
                <a:latin typeface="+mj-lt"/>
              </a:rPr>
              <a:t> </a:t>
            </a:r>
            <a:r>
              <a:rPr lang="en-US" dirty="0" err="1" smtClean="0">
                <a:latin typeface="+mj-lt"/>
              </a:rPr>
              <a:t>ове</a:t>
            </a:r>
            <a:r>
              <a:rPr lang="en-US" dirty="0" smtClean="0">
                <a:latin typeface="+mj-lt"/>
              </a:rPr>
              <a:t> </a:t>
            </a:r>
            <a:r>
              <a:rPr lang="en-US" dirty="0" err="1" smtClean="0">
                <a:latin typeface="+mj-lt"/>
              </a:rPr>
              <a:t>промене</a:t>
            </a:r>
            <a:r>
              <a:rPr lang="en-US" dirty="0" smtClean="0">
                <a:latin typeface="+mj-lt"/>
              </a:rPr>
              <a:t> </a:t>
            </a:r>
            <a:r>
              <a:rPr lang="en-US" dirty="0" err="1" smtClean="0">
                <a:latin typeface="+mj-lt"/>
              </a:rPr>
              <a:t>реагују</a:t>
            </a:r>
            <a:r>
              <a:rPr lang="en-US" dirty="0" smtClean="0">
                <a:latin typeface="+mj-lt"/>
              </a:rPr>
              <a:t> </a:t>
            </a:r>
            <a:r>
              <a:rPr lang="en-US" dirty="0" err="1" smtClean="0">
                <a:latin typeface="+mj-lt"/>
              </a:rPr>
              <a:t>осморецептори</a:t>
            </a:r>
            <a:r>
              <a:rPr lang="en-US" dirty="0" smtClean="0">
                <a:latin typeface="+mj-lt"/>
              </a:rPr>
              <a:t> и </a:t>
            </a:r>
            <a:r>
              <a:rPr lang="en-US" dirty="0" err="1" smtClean="0">
                <a:latin typeface="+mj-lt"/>
              </a:rPr>
              <a:t>барорецептори</a:t>
            </a:r>
            <a:endParaRPr lang="en-US" dirty="0" smtClean="0">
              <a:latin typeface="+mj-lt"/>
            </a:endParaRPr>
          </a:p>
          <a:p>
            <a:r>
              <a:rPr lang="en-US" dirty="0" err="1" smtClean="0">
                <a:latin typeface="+mj-lt"/>
              </a:rPr>
              <a:t>Осморецептори</a:t>
            </a:r>
            <a:r>
              <a:rPr lang="en-US" dirty="0" smtClean="0">
                <a:latin typeface="+mj-lt"/>
              </a:rPr>
              <a:t> - </a:t>
            </a:r>
            <a:r>
              <a:rPr lang="en-US" dirty="0" err="1" smtClean="0">
                <a:latin typeface="+mj-lt"/>
              </a:rPr>
              <a:t>леже</a:t>
            </a:r>
            <a:r>
              <a:rPr lang="en-US" dirty="0" smtClean="0">
                <a:latin typeface="+mj-lt"/>
              </a:rPr>
              <a:t> у </a:t>
            </a:r>
            <a:r>
              <a:rPr lang="en-US" dirty="0" err="1" smtClean="0">
                <a:latin typeface="+mj-lt"/>
              </a:rPr>
              <a:t>близини</a:t>
            </a:r>
            <a:r>
              <a:rPr lang="en-US" dirty="0" smtClean="0">
                <a:latin typeface="+mj-lt"/>
              </a:rPr>
              <a:t> </a:t>
            </a:r>
            <a:r>
              <a:rPr lang="en-US" dirty="0" err="1" smtClean="0">
                <a:latin typeface="+mj-lt"/>
              </a:rPr>
              <a:t>центра</a:t>
            </a:r>
            <a:r>
              <a:rPr lang="en-US" dirty="0" smtClean="0">
                <a:latin typeface="+mj-lt"/>
              </a:rPr>
              <a:t> </a:t>
            </a:r>
            <a:r>
              <a:rPr lang="en-US" dirty="0" err="1" smtClean="0">
                <a:latin typeface="+mj-lt"/>
              </a:rPr>
              <a:t>за</a:t>
            </a:r>
            <a:r>
              <a:rPr lang="en-US" dirty="0" smtClean="0">
                <a:latin typeface="+mj-lt"/>
              </a:rPr>
              <a:t> </a:t>
            </a:r>
            <a:r>
              <a:rPr lang="en-US" dirty="0" err="1" smtClean="0">
                <a:latin typeface="+mj-lt"/>
              </a:rPr>
              <a:t>жеђ</a:t>
            </a:r>
            <a:r>
              <a:rPr lang="en-US" dirty="0" smtClean="0">
                <a:latin typeface="+mj-lt"/>
              </a:rPr>
              <a:t> </a:t>
            </a:r>
            <a:r>
              <a:rPr lang="en-US" dirty="0" err="1" smtClean="0">
                <a:latin typeface="+mj-lt"/>
              </a:rPr>
              <a:t>Барорецептори</a:t>
            </a:r>
            <a:r>
              <a:rPr lang="en-US" dirty="0" smtClean="0">
                <a:latin typeface="+mj-lt"/>
              </a:rPr>
              <a:t> </a:t>
            </a:r>
            <a:r>
              <a:rPr lang="en-US" dirty="0" err="1" smtClean="0">
                <a:latin typeface="+mj-lt"/>
              </a:rPr>
              <a:t>који</a:t>
            </a:r>
            <a:r>
              <a:rPr lang="en-US" dirty="0" smtClean="0">
                <a:latin typeface="+mj-lt"/>
              </a:rPr>
              <a:t> </a:t>
            </a:r>
            <a:r>
              <a:rPr lang="en-US" dirty="0" err="1" smtClean="0">
                <a:latin typeface="+mj-lt"/>
              </a:rPr>
              <a:t>реагују</a:t>
            </a:r>
            <a:r>
              <a:rPr lang="en-US" dirty="0" smtClean="0">
                <a:latin typeface="+mj-lt"/>
              </a:rPr>
              <a:t> </a:t>
            </a:r>
            <a:r>
              <a:rPr lang="en-US" dirty="0" err="1" smtClean="0">
                <a:latin typeface="+mj-lt"/>
              </a:rPr>
              <a:t>на</a:t>
            </a:r>
            <a:r>
              <a:rPr lang="en-US" dirty="0" smtClean="0">
                <a:latin typeface="+mj-lt"/>
              </a:rPr>
              <a:t> </a:t>
            </a:r>
            <a:r>
              <a:rPr lang="en-US" dirty="0" err="1" smtClean="0">
                <a:latin typeface="+mj-lt"/>
              </a:rPr>
              <a:t>смањење</a:t>
            </a:r>
            <a:r>
              <a:rPr lang="en-US" dirty="0" smtClean="0">
                <a:latin typeface="+mj-lt"/>
              </a:rPr>
              <a:t> </a:t>
            </a:r>
            <a:r>
              <a:rPr lang="en-US" dirty="0" err="1" smtClean="0">
                <a:latin typeface="+mj-lt"/>
              </a:rPr>
              <a:t>хидростатског</a:t>
            </a:r>
            <a:r>
              <a:rPr lang="en-US" dirty="0" smtClean="0">
                <a:latin typeface="+mj-lt"/>
              </a:rPr>
              <a:t> </a:t>
            </a:r>
            <a:r>
              <a:rPr lang="en-US" dirty="0" err="1" smtClean="0">
                <a:latin typeface="+mj-lt"/>
              </a:rPr>
              <a:t>притиска</a:t>
            </a:r>
            <a:r>
              <a:rPr lang="en-US" dirty="0" smtClean="0">
                <a:latin typeface="+mj-lt"/>
              </a:rPr>
              <a:t> </a:t>
            </a:r>
            <a:r>
              <a:rPr lang="en-US" dirty="0" err="1" smtClean="0">
                <a:latin typeface="+mj-lt"/>
              </a:rPr>
              <a:t>налазе</a:t>
            </a:r>
            <a:r>
              <a:rPr lang="en-US" dirty="0" smtClean="0">
                <a:latin typeface="+mj-lt"/>
              </a:rPr>
              <a:t> </a:t>
            </a:r>
            <a:r>
              <a:rPr lang="en-US" dirty="0" err="1" smtClean="0">
                <a:latin typeface="+mj-lt"/>
              </a:rPr>
              <a:t>се</a:t>
            </a:r>
            <a:r>
              <a:rPr lang="en-US" dirty="0" smtClean="0">
                <a:latin typeface="+mj-lt"/>
              </a:rPr>
              <a:t> у LP </a:t>
            </a:r>
            <a:r>
              <a:rPr lang="en-US" dirty="0" err="1" smtClean="0">
                <a:latin typeface="+mj-lt"/>
              </a:rPr>
              <a:t>срца</a:t>
            </a:r>
            <a:r>
              <a:rPr lang="en-US" dirty="0" smtClean="0">
                <a:latin typeface="+mj-lt"/>
              </a:rPr>
              <a:t>, у VCI и </a:t>
            </a:r>
            <a:r>
              <a:rPr lang="en-US" dirty="0" err="1" smtClean="0">
                <a:latin typeface="+mj-lt"/>
              </a:rPr>
              <a:t>плућној</a:t>
            </a:r>
            <a:r>
              <a:rPr lang="en-US" dirty="0" smtClean="0">
                <a:latin typeface="+mj-lt"/>
              </a:rPr>
              <a:t> </a:t>
            </a:r>
            <a:r>
              <a:rPr lang="en-US" dirty="0" err="1" smtClean="0">
                <a:latin typeface="+mj-lt"/>
              </a:rPr>
              <a:t>вени</a:t>
            </a:r>
            <a:r>
              <a:rPr lang="en-US" dirty="0" smtClean="0">
                <a:latin typeface="+mj-lt"/>
              </a:rPr>
              <a:t>, а </a:t>
            </a:r>
            <a:r>
              <a:rPr lang="en-US" dirty="0" err="1" smtClean="0">
                <a:latin typeface="+mj-lt"/>
              </a:rPr>
              <a:t>рецептори</a:t>
            </a:r>
            <a:r>
              <a:rPr lang="en-US" dirty="0" smtClean="0">
                <a:latin typeface="+mj-lt"/>
              </a:rPr>
              <a:t> </a:t>
            </a:r>
            <a:r>
              <a:rPr lang="en-US" dirty="0" err="1" smtClean="0">
                <a:latin typeface="+mj-lt"/>
              </a:rPr>
              <a:t>који</a:t>
            </a:r>
            <a:r>
              <a:rPr lang="en-US" dirty="0" smtClean="0">
                <a:latin typeface="+mj-lt"/>
              </a:rPr>
              <a:t> </a:t>
            </a:r>
            <a:r>
              <a:rPr lang="en-US" dirty="0" err="1" smtClean="0">
                <a:latin typeface="+mj-lt"/>
              </a:rPr>
              <a:t>реагују</a:t>
            </a:r>
            <a:r>
              <a:rPr lang="en-US" dirty="0" smtClean="0">
                <a:latin typeface="+mj-lt"/>
              </a:rPr>
              <a:t> </a:t>
            </a:r>
            <a:r>
              <a:rPr lang="en-US" dirty="0" err="1" smtClean="0">
                <a:latin typeface="+mj-lt"/>
              </a:rPr>
              <a:t>на</a:t>
            </a:r>
            <a:r>
              <a:rPr lang="en-US" dirty="0" smtClean="0">
                <a:latin typeface="+mj-lt"/>
              </a:rPr>
              <a:t> </a:t>
            </a:r>
            <a:r>
              <a:rPr lang="en-US" dirty="0" err="1" smtClean="0">
                <a:latin typeface="+mj-lt"/>
              </a:rPr>
              <a:t>повећање</a:t>
            </a:r>
            <a:r>
              <a:rPr lang="en-US" dirty="0" smtClean="0">
                <a:latin typeface="+mj-lt"/>
              </a:rPr>
              <a:t> </a:t>
            </a:r>
            <a:r>
              <a:rPr lang="en-US" dirty="0" err="1" smtClean="0">
                <a:latin typeface="+mj-lt"/>
              </a:rPr>
              <a:t>притиска</a:t>
            </a:r>
            <a:r>
              <a:rPr lang="en-US" dirty="0" smtClean="0">
                <a:latin typeface="+mj-lt"/>
              </a:rPr>
              <a:t> </a:t>
            </a:r>
            <a:r>
              <a:rPr lang="en-US" dirty="0" err="1" smtClean="0">
                <a:latin typeface="+mj-lt"/>
              </a:rPr>
              <a:t>налазе</a:t>
            </a:r>
            <a:r>
              <a:rPr lang="en-US" dirty="0" smtClean="0">
                <a:latin typeface="+mj-lt"/>
              </a:rPr>
              <a:t> </a:t>
            </a:r>
            <a:r>
              <a:rPr lang="en-US" dirty="0" err="1" smtClean="0">
                <a:latin typeface="+mj-lt"/>
              </a:rPr>
              <a:t>се</a:t>
            </a:r>
            <a:r>
              <a:rPr lang="en-US" dirty="0" smtClean="0">
                <a:latin typeface="+mj-lt"/>
              </a:rPr>
              <a:t> у </a:t>
            </a:r>
            <a:r>
              <a:rPr lang="en-US" dirty="0" err="1" smtClean="0">
                <a:latin typeface="+mj-lt"/>
              </a:rPr>
              <a:t>аорти</a:t>
            </a:r>
            <a:r>
              <a:rPr lang="en-US" dirty="0" smtClean="0">
                <a:latin typeface="+mj-lt"/>
              </a:rPr>
              <a:t> и </a:t>
            </a:r>
            <a:r>
              <a:rPr lang="en-US" dirty="0" err="1" smtClean="0">
                <a:latin typeface="+mj-lt"/>
              </a:rPr>
              <a:t>каротидној</a:t>
            </a:r>
            <a:r>
              <a:rPr lang="en-US" dirty="0" smtClean="0">
                <a:latin typeface="+mj-lt"/>
              </a:rPr>
              <a:t> </a:t>
            </a:r>
            <a:r>
              <a:rPr lang="en-US" dirty="0" err="1" smtClean="0">
                <a:latin typeface="+mj-lt"/>
              </a:rPr>
              <a:t>вени</a:t>
            </a:r>
            <a:endParaRPr lang="sr-Cyrl-RS" dirty="0" smtClean="0">
              <a:latin typeface="+mj-lt"/>
            </a:endParaRPr>
          </a:p>
          <a:p>
            <a:r>
              <a:rPr lang="en-US" dirty="0" err="1" smtClean="0">
                <a:latin typeface="+mj-lt"/>
              </a:rPr>
              <a:t>Повећање</a:t>
            </a:r>
            <a:r>
              <a:rPr lang="en-US" dirty="0" smtClean="0">
                <a:latin typeface="+mj-lt"/>
              </a:rPr>
              <a:t> </a:t>
            </a:r>
            <a:r>
              <a:rPr lang="en-US" dirty="0" err="1" smtClean="0">
                <a:latin typeface="+mj-lt"/>
              </a:rPr>
              <a:t>осмолалности</a:t>
            </a:r>
            <a:r>
              <a:rPr lang="en-US" dirty="0" smtClean="0">
                <a:latin typeface="+mj-lt"/>
              </a:rPr>
              <a:t> ЕCТ, а </a:t>
            </a:r>
            <a:r>
              <a:rPr lang="en-US" dirty="0" err="1" smtClean="0">
                <a:latin typeface="+mj-lt"/>
              </a:rPr>
              <a:t>тиме</a:t>
            </a:r>
            <a:r>
              <a:rPr lang="en-US" dirty="0" smtClean="0">
                <a:latin typeface="+mj-lt"/>
              </a:rPr>
              <a:t> и ИСТ </a:t>
            </a:r>
            <a:r>
              <a:rPr lang="en-US" dirty="0" err="1" smtClean="0">
                <a:latin typeface="+mj-lt"/>
              </a:rPr>
              <a:t>изазива</a:t>
            </a:r>
            <a:r>
              <a:rPr lang="en-US" dirty="0" smtClean="0">
                <a:latin typeface="+mj-lt"/>
              </a:rPr>
              <a:t> </a:t>
            </a:r>
            <a:r>
              <a:rPr lang="en-US" dirty="0" err="1" smtClean="0">
                <a:latin typeface="+mj-lt"/>
              </a:rPr>
              <a:t>смежуравање</a:t>
            </a:r>
            <a:r>
              <a:rPr lang="en-US" dirty="0" smtClean="0">
                <a:latin typeface="+mj-lt"/>
              </a:rPr>
              <a:t> </a:t>
            </a:r>
            <a:r>
              <a:rPr lang="en-US" dirty="0" err="1" smtClean="0">
                <a:latin typeface="+mj-lt"/>
              </a:rPr>
              <a:t>осморецептора</a:t>
            </a:r>
            <a:r>
              <a:rPr lang="en-US" dirty="0" smtClean="0">
                <a:latin typeface="+mj-lt"/>
              </a:rPr>
              <a:t> </a:t>
            </a:r>
            <a:r>
              <a:rPr lang="sr-Cyrl-RS" dirty="0" smtClean="0">
                <a:latin typeface="+mj-lt"/>
              </a:rPr>
              <a:t>и </a:t>
            </a:r>
            <a:r>
              <a:rPr lang="en-US" dirty="0" err="1" smtClean="0">
                <a:latin typeface="+mj-lt"/>
              </a:rPr>
              <a:t>изазива</a:t>
            </a:r>
            <a:r>
              <a:rPr lang="en-US" dirty="0" smtClean="0">
                <a:latin typeface="+mj-lt"/>
              </a:rPr>
              <a:t> </a:t>
            </a:r>
            <a:r>
              <a:rPr lang="en-US" dirty="0" err="1" smtClean="0">
                <a:latin typeface="+mj-lt"/>
              </a:rPr>
              <a:t>излазак</a:t>
            </a:r>
            <a:r>
              <a:rPr lang="en-US" dirty="0" smtClean="0">
                <a:latin typeface="+mj-lt"/>
              </a:rPr>
              <a:t> </a:t>
            </a:r>
            <a:r>
              <a:rPr lang="en-US" dirty="0" err="1" smtClean="0">
                <a:latin typeface="+mj-lt"/>
              </a:rPr>
              <a:t>воде</a:t>
            </a:r>
            <a:r>
              <a:rPr lang="en-US" dirty="0" smtClean="0">
                <a:latin typeface="+mj-lt"/>
              </a:rPr>
              <a:t> </a:t>
            </a:r>
            <a:r>
              <a:rPr lang="en-US" dirty="0" err="1" smtClean="0">
                <a:latin typeface="+mj-lt"/>
              </a:rPr>
              <a:t>из</a:t>
            </a:r>
            <a:r>
              <a:rPr lang="en-US" dirty="0" smtClean="0">
                <a:latin typeface="+mj-lt"/>
              </a:rPr>
              <a:t> </a:t>
            </a:r>
            <a:r>
              <a:rPr lang="en-US" dirty="0" err="1" smtClean="0">
                <a:latin typeface="+mj-lt"/>
              </a:rPr>
              <a:t>њих</a:t>
            </a:r>
            <a:r>
              <a:rPr lang="en-US" dirty="0" smtClean="0">
                <a:latin typeface="+mj-lt"/>
              </a:rPr>
              <a:t>, а </a:t>
            </a:r>
            <a:r>
              <a:rPr lang="en-US" dirty="0" err="1" smtClean="0">
                <a:latin typeface="+mj-lt"/>
              </a:rPr>
              <a:t>смањење</a:t>
            </a:r>
            <a:r>
              <a:rPr lang="en-US" dirty="0" smtClean="0">
                <a:latin typeface="+mj-lt"/>
              </a:rPr>
              <a:t> </a:t>
            </a:r>
            <a:r>
              <a:rPr lang="en-US" dirty="0" err="1" smtClean="0">
                <a:latin typeface="+mj-lt"/>
              </a:rPr>
              <a:t>осмолалности</a:t>
            </a:r>
            <a:r>
              <a:rPr lang="en-US" dirty="0" smtClean="0">
                <a:latin typeface="+mj-lt"/>
              </a:rPr>
              <a:t> </a:t>
            </a:r>
            <a:r>
              <a:rPr lang="en-US" dirty="0" err="1" smtClean="0">
                <a:latin typeface="+mj-lt"/>
              </a:rPr>
              <a:t>доводи</a:t>
            </a:r>
            <a:r>
              <a:rPr lang="en-US" dirty="0" smtClean="0">
                <a:latin typeface="+mj-lt"/>
              </a:rPr>
              <a:t> </a:t>
            </a:r>
            <a:r>
              <a:rPr lang="en-US" dirty="0" err="1" smtClean="0">
                <a:latin typeface="+mj-lt"/>
              </a:rPr>
              <a:t>до</a:t>
            </a:r>
            <a:r>
              <a:rPr lang="en-US" dirty="0" smtClean="0">
                <a:latin typeface="+mj-lt"/>
              </a:rPr>
              <a:t> </a:t>
            </a:r>
            <a:r>
              <a:rPr lang="en-US" dirty="0" err="1" smtClean="0">
                <a:latin typeface="+mj-lt"/>
              </a:rPr>
              <a:t>бубрења</a:t>
            </a:r>
            <a:r>
              <a:rPr lang="en-US" dirty="0" smtClean="0">
                <a:latin typeface="+mj-lt"/>
              </a:rPr>
              <a:t> </a:t>
            </a:r>
            <a:r>
              <a:rPr lang="en-US" dirty="0" err="1" smtClean="0">
                <a:latin typeface="+mj-lt"/>
              </a:rPr>
              <a:t>ћелија</a:t>
            </a:r>
            <a:endParaRPr lang="sr-Cyrl-RS" dirty="0" smtClean="0">
              <a:latin typeface="+mj-lt"/>
            </a:endParaRPr>
          </a:p>
          <a:p>
            <a:endParaRPr lang="en-US" dirty="0" smtClean="0">
              <a:latin typeface="+mj-lt"/>
            </a:endParaRPr>
          </a:p>
          <a:p>
            <a:endParaRPr lang="en-US" dirty="0">
              <a:latin typeface="+mj-l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latin typeface="+mj-lt"/>
            </a:endParaRPr>
          </a:p>
        </p:txBody>
      </p:sp>
      <p:sp>
        <p:nvSpPr>
          <p:cNvPr id="3" name="Content Placeholder 2"/>
          <p:cNvSpPr>
            <a:spLocks noGrp="1"/>
          </p:cNvSpPr>
          <p:nvPr>
            <p:ph idx="1"/>
          </p:nvPr>
        </p:nvSpPr>
        <p:spPr/>
        <p:txBody>
          <a:bodyPr/>
          <a:lstStyle/>
          <a:p>
            <a:endParaRPr lang="en-US"/>
          </a:p>
        </p:txBody>
      </p:sp>
      <p:pic>
        <p:nvPicPr>
          <p:cNvPr id="1026" name="Picture 2" descr="Image result for hypovolemia adh distal tubule"/>
          <p:cNvPicPr>
            <a:picLocks noChangeAspect="1" noChangeArrowheads="1"/>
          </p:cNvPicPr>
          <p:nvPr/>
        </p:nvPicPr>
        <p:blipFill>
          <a:blip r:embed="rId2"/>
          <a:srcRect/>
          <a:stretch>
            <a:fillRect/>
          </a:stretch>
        </p:blipFill>
        <p:spPr bwMode="auto">
          <a:xfrm>
            <a:off x="0" y="357166"/>
            <a:ext cx="9144000" cy="6000792"/>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4290"/>
            <a:ext cx="8229600" cy="6643710"/>
          </a:xfrm>
        </p:spPr>
        <p:txBody>
          <a:bodyPr>
            <a:normAutofit fontScale="85000" lnSpcReduction="20000"/>
          </a:bodyPr>
          <a:lstStyle/>
          <a:p>
            <a:pPr>
              <a:buNone/>
            </a:pPr>
            <a:r>
              <a:rPr lang="en-US" b="1" dirty="0" smtClean="0">
                <a:latin typeface="+mj-lt"/>
              </a:rPr>
              <a:t>АПСОРПЦИЈА ВОДЕ У ДИГЕСТИВНОМ ТРАКТУ</a:t>
            </a:r>
            <a:endParaRPr lang="sr-Cyrl-RS" b="1" dirty="0" smtClean="0">
              <a:latin typeface="+mj-lt"/>
            </a:endParaRPr>
          </a:p>
          <a:p>
            <a:endParaRPr lang="en-US" dirty="0" smtClean="0">
              <a:latin typeface="+mj-lt"/>
            </a:endParaRPr>
          </a:p>
          <a:p>
            <a:r>
              <a:rPr lang="en-US" dirty="0" smtClean="0">
                <a:latin typeface="+mj-lt"/>
              </a:rPr>
              <a:t>У </a:t>
            </a:r>
            <a:r>
              <a:rPr lang="en-US" dirty="0" err="1" smtClean="0">
                <a:latin typeface="+mj-lt"/>
              </a:rPr>
              <a:t>дигестивном</a:t>
            </a:r>
            <a:r>
              <a:rPr lang="en-US" dirty="0" smtClean="0">
                <a:latin typeface="+mj-lt"/>
              </a:rPr>
              <a:t> </a:t>
            </a:r>
            <a:r>
              <a:rPr lang="en-US" dirty="0" err="1" smtClean="0">
                <a:latin typeface="+mj-lt"/>
              </a:rPr>
              <a:t>тракту</a:t>
            </a:r>
            <a:r>
              <a:rPr lang="en-US" dirty="0" smtClean="0">
                <a:latin typeface="+mj-lt"/>
              </a:rPr>
              <a:t> </a:t>
            </a:r>
            <a:r>
              <a:rPr lang="en-US" dirty="0" err="1" smtClean="0">
                <a:latin typeface="+mj-lt"/>
              </a:rPr>
              <a:t>излучи</a:t>
            </a:r>
            <a:r>
              <a:rPr lang="en-US" dirty="0" smtClean="0">
                <a:latin typeface="+mj-lt"/>
              </a:rPr>
              <a:t> </a:t>
            </a:r>
            <a:r>
              <a:rPr lang="en-US" dirty="0" err="1" smtClean="0">
                <a:latin typeface="+mj-lt"/>
              </a:rPr>
              <a:t>око</a:t>
            </a:r>
            <a:r>
              <a:rPr lang="en-US" dirty="0" smtClean="0">
                <a:latin typeface="+mj-lt"/>
              </a:rPr>
              <a:t> 7000 ml</a:t>
            </a:r>
            <a:r>
              <a:rPr lang="sr-Cyrl-RS" dirty="0" smtClean="0">
                <a:latin typeface="+mj-lt"/>
              </a:rPr>
              <a:t> </a:t>
            </a:r>
            <a:r>
              <a:rPr lang="en-US" dirty="0" err="1" smtClean="0">
                <a:latin typeface="+mj-lt"/>
              </a:rPr>
              <a:t>различитих</a:t>
            </a:r>
            <a:r>
              <a:rPr lang="en-US" dirty="0" smtClean="0">
                <a:latin typeface="+mj-lt"/>
              </a:rPr>
              <a:t> </a:t>
            </a:r>
            <a:r>
              <a:rPr lang="en-US" dirty="0" err="1" smtClean="0">
                <a:latin typeface="+mj-lt"/>
              </a:rPr>
              <a:t>сокова</a:t>
            </a:r>
            <a:r>
              <a:rPr lang="en-US" dirty="0" smtClean="0">
                <a:latin typeface="+mj-lt"/>
              </a:rPr>
              <a:t> </a:t>
            </a:r>
            <a:r>
              <a:rPr lang="en-US" dirty="0" err="1" smtClean="0">
                <a:latin typeface="+mj-lt"/>
              </a:rPr>
              <a:t>али</a:t>
            </a:r>
            <a:r>
              <a:rPr lang="en-US" dirty="0" smtClean="0">
                <a:latin typeface="+mj-lt"/>
              </a:rPr>
              <a:t> </a:t>
            </a:r>
            <a:r>
              <a:rPr lang="sr-Cyrl-RS" dirty="0" smtClean="0">
                <a:latin typeface="+mj-lt"/>
              </a:rPr>
              <a:t>се </a:t>
            </a:r>
            <a:r>
              <a:rPr lang="en-US" dirty="0" err="1" smtClean="0">
                <a:latin typeface="+mj-lt"/>
              </a:rPr>
              <a:t>сва</a:t>
            </a:r>
            <a:r>
              <a:rPr lang="en-US" dirty="0" smtClean="0">
                <a:latin typeface="+mj-lt"/>
              </a:rPr>
              <a:t> </a:t>
            </a:r>
            <a:r>
              <a:rPr lang="en-US" dirty="0" err="1" smtClean="0">
                <a:latin typeface="+mj-lt"/>
              </a:rPr>
              <a:t>та</a:t>
            </a:r>
            <a:r>
              <a:rPr lang="en-US" dirty="0" smtClean="0">
                <a:latin typeface="+mj-lt"/>
              </a:rPr>
              <a:t> </a:t>
            </a:r>
            <a:r>
              <a:rPr lang="en-US" dirty="0" err="1" smtClean="0">
                <a:latin typeface="+mj-lt"/>
              </a:rPr>
              <a:t>количина</a:t>
            </a:r>
            <a:r>
              <a:rPr lang="en-US" dirty="0" smtClean="0">
                <a:latin typeface="+mj-lt"/>
              </a:rPr>
              <a:t> </a:t>
            </a:r>
            <a:r>
              <a:rPr lang="en-US" dirty="0" err="1" smtClean="0">
                <a:latin typeface="+mj-lt"/>
              </a:rPr>
              <a:t>ресорбује</a:t>
            </a:r>
            <a:r>
              <a:rPr lang="en-US" dirty="0" smtClean="0">
                <a:latin typeface="+mj-lt"/>
              </a:rPr>
              <a:t> и </a:t>
            </a:r>
            <a:r>
              <a:rPr lang="en-US" dirty="0" err="1" smtClean="0">
                <a:latin typeface="+mj-lt"/>
              </a:rPr>
              <a:t>путем</a:t>
            </a:r>
            <a:r>
              <a:rPr lang="en-US" dirty="0" smtClean="0">
                <a:latin typeface="+mj-lt"/>
              </a:rPr>
              <a:t> </a:t>
            </a:r>
            <a:r>
              <a:rPr lang="en-US" dirty="0" err="1" smtClean="0">
                <a:latin typeface="+mj-lt"/>
              </a:rPr>
              <a:t>фецеса</a:t>
            </a:r>
            <a:r>
              <a:rPr lang="en-US" dirty="0" smtClean="0">
                <a:latin typeface="+mj-lt"/>
              </a:rPr>
              <a:t> </a:t>
            </a:r>
            <a:r>
              <a:rPr lang="en-US" dirty="0" err="1" smtClean="0">
                <a:latin typeface="+mj-lt"/>
              </a:rPr>
              <a:t>се</a:t>
            </a:r>
            <a:r>
              <a:rPr lang="en-US" dirty="0" smtClean="0">
                <a:latin typeface="+mj-lt"/>
              </a:rPr>
              <a:t> </a:t>
            </a:r>
            <a:r>
              <a:rPr lang="en-US" dirty="0" err="1" smtClean="0">
                <a:latin typeface="+mj-lt"/>
              </a:rPr>
              <a:t>изгуби</a:t>
            </a:r>
            <a:r>
              <a:rPr lang="en-US" dirty="0" smtClean="0">
                <a:latin typeface="+mj-lt"/>
              </a:rPr>
              <a:t> </a:t>
            </a:r>
            <a:r>
              <a:rPr lang="en-US" dirty="0" err="1" smtClean="0">
                <a:latin typeface="+mj-lt"/>
              </a:rPr>
              <a:t>само</a:t>
            </a:r>
            <a:r>
              <a:rPr lang="en-US" dirty="0" smtClean="0">
                <a:latin typeface="+mj-lt"/>
              </a:rPr>
              <a:t> </a:t>
            </a:r>
            <a:r>
              <a:rPr lang="en-US" dirty="0" err="1" smtClean="0">
                <a:latin typeface="+mj-lt"/>
              </a:rPr>
              <a:t>око</a:t>
            </a:r>
            <a:r>
              <a:rPr lang="en-US" dirty="0" smtClean="0">
                <a:latin typeface="+mj-lt"/>
              </a:rPr>
              <a:t> 100-200 ml</a:t>
            </a:r>
            <a:r>
              <a:rPr lang="sr-Cyrl-RS" dirty="0" smtClean="0">
                <a:latin typeface="+mj-lt"/>
              </a:rPr>
              <a:t> што </a:t>
            </a:r>
            <a:r>
              <a:rPr lang="en-US" dirty="0" err="1" smtClean="0">
                <a:latin typeface="+mj-lt"/>
              </a:rPr>
              <a:t>за</a:t>
            </a:r>
            <a:r>
              <a:rPr lang="en-US" dirty="0" smtClean="0">
                <a:latin typeface="+mj-lt"/>
              </a:rPr>
              <a:t> </a:t>
            </a:r>
            <a:r>
              <a:rPr lang="en-US" dirty="0" err="1" smtClean="0">
                <a:latin typeface="+mj-lt"/>
              </a:rPr>
              <a:t>последицу</a:t>
            </a:r>
            <a:r>
              <a:rPr lang="en-US" dirty="0" smtClean="0">
                <a:latin typeface="+mj-lt"/>
              </a:rPr>
              <a:t> </a:t>
            </a:r>
            <a:r>
              <a:rPr lang="en-US" dirty="0" err="1" smtClean="0">
                <a:latin typeface="+mj-lt"/>
              </a:rPr>
              <a:t>има</a:t>
            </a:r>
            <a:r>
              <a:rPr lang="en-US" dirty="0" smtClean="0">
                <a:latin typeface="+mj-lt"/>
              </a:rPr>
              <a:t> </a:t>
            </a:r>
            <a:r>
              <a:rPr lang="en-US" dirty="0" err="1" smtClean="0">
                <a:latin typeface="+mj-lt"/>
              </a:rPr>
              <a:t>брзу</a:t>
            </a:r>
            <a:r>
              <a:rPr lang="en-US" dirty="0" smtClean="0">
                <a:latin typeface="+mj-lt"/>
              </a:rPr>
              <a:t> </a:t>
            </a:r>
            <a:r>
              <a:rPr lang="en-US" dirty="0" err="1" smtClean="0">
                <a:latin typeface="+mj-lt"/>
              </a:rPr>
              <a:t>дифузију</a:t>
            </a:r>
            <a:r>
              <a:rPr lang="en-US" dirty="0" smtClean="0">
                <a:latin typeface="+mj-lt"/>
              </a:rPr>
              <a:t> </a:t>
            </a:r>
            <a:r>
              <a:rPr lang="en-US" dirty="0" err="1" smtClean="0">
                <a:latin typeface="+mj-lt"/>
              </a:rPr>
              <a:t>воде</a:t>
            </a:r>
            <a:r>
              <a:rPr lang="en-US" dirty="0" smtClean="0">
                <a:latin typeface="+mj-lt"/>
              </a:rPr>
              <a:t> </a:t>
            </a:r>
            <a:r>
              <a:rPr lang="en-US" dirty="0" err="1" smtClean="0">
                <a:latin typeface="+mj-lt"/>
              </a:rPr>
              <a:t>кроз</a:t>
            </a:r>
            <a:r>
              <a:rPr lang="en-US" dirty="0" smtClean="0">
                <a:latin typeface="+mj-lt"/>
              </a:rPr>
              <a:t> </a:t>
            </a:r>
            <a:r>
              <a:rPr lang="en-US" dirty="0" err="1" smtClean="0">
                <a:latin typeface="+mj-lt"/>
              </a:rPr>
              <a:t>зид</a:t>
            </a:r>
            <a:r>
              <a:rPr lang="en-US" dirty="0" smtClean="0">
                <a:latin typeface="+mj-lt"/>
              </a:rPr>
              <a:t> </a:t>
            </a:r>
            <a:r>
              <a:rPr lang="en-US" dirty="0" err="1" smtClean="0">
                <a:latin typeface="+mj-lt"/>
              </a:rPr>
              <a:t>танког</a:t>
            </a:r>
            <a:r>
              <a:rPr lang="en-US" dirty="0" smtClean="0">
                <a:latin typeface="+mj-lt"/>
              </a:rPr>
              <a:t> </a:t>
            </a:r>
            <a:r>
              <a:rPr lang="en-US" dirty="0" err="1" smtClean="0">
                <a:latin typeface="+mj-lt"/>
              </a:rPr>
              <a:t>црева</a:t>
            </a:r>
            <a:endParaRPr lang="sr-Cyrl-RS" dirty="0" smtClean="0">
              <a:latin typeface="+mj-lt"/>
            </a:endParaRPr>
          </a:p>
          <a:p>
            <a:endParaRPr lang="en-US" dirty="0" smtClean="0">
              <a:latin typeface="+mj-lt"/>
            </a:endParaRPr>
          </a:p>
          <a:p>
            <a:r>
              <a:rPr lang="en-US" dirty="0" err="1" smtClean="0">
                <a:latin typeface="+mj-lt"/>
              </a:rPr>
              <a:t>Проласком</a:t>
            </a:r>
            <a:r>
              <a:rPr lang="en-US" dirty="0" smtClean="0">
                <a:latin typeface="+mj-lt"/>
              </a:rPr>
              <a:t> </a:t>
            </a:r>
            <a:r>
              <a:rPr lang="en-US" dirty="0" err="1" smtClean="0">
                <a:latin typeface="+mj-lt"/>
              </a:rPr>
              <a:t>химуса</a:t>
            </a:r>
            <a:r>
              <a:rPr lang="en-US" dirty="0" smtClean="0">
                <a:latin typeface="+mj-lt"/>
              </a:rPr>
              <a:t> </a:t>
            </a:r>
            <a:r>
              <a:rPr lang="en-US" dirty="0" err="1" smtClean="0">
                <a:latin typeface="+mj-lt"/>
              </a:rPr>
              <a:t>кроз</a:t>
            </a:r>
            <a:r>
              <a:rPr lang="en-US" dirty="0" smtClean="0">
                <a:latin typeface="+mj-lt"/>
              </a:rPr>
              <a:t> </a:t>
            </a:r>
            <a:r>
              <a:rPr lang="en-US" dirty="0" err="1" smtClean="0">
                <a:latin typeface="+mj-lt"/>
              </a:rPr>
              <a:t>танко</a:t>
            </a:r>
            <a:r>
              <a:rPr lang="en-US" dirty="0" smtClean="0">
                <a:latin typeface="+mj-lt"/>
              </a:rPr>
              <a:t> </a:t>
            </a:r>
            <a:r>
              <a:rPr lang="en-US" dirty="0" err="1" smtClean="0">
                <a:latin typeface="+mj-lt"/>
              </a:rPr>
              <a:t>црево</a:t>
            </a:r>
            <a:r>
              <a:rPr lang="en-US" dirty="0" smtClean="0">
                <a:latin typeface="+mj-lt"/>
              </a:rPr>
              <a:t> </a:t>
            </a:r>
            <a:r>
              <a:rPr lang="en-US" dirty="0" err="1" smtClean="0">
                <a:latin typeface="+mj-lt"/>
              </a:rPr>
              <a:t>апсорбују</a:t>
            </a:r>
            <a:r>
              <a:rPr lang="en-US" dirty="0" smtClean="0">
                <a:latin typeface="+mj-lt"/>
              </a:rPr>
              <a:t> </a:t>
            </a:r>
            <a:r>
              <a:rPr lang="en-US" dirty="0" err="1" smtClean="0">
                <a:latin typeface="+mj-lt"/>
              </a:rPr>
              <a:t>се</a:t>
            </a:r>
            <a:r>
              <a:rPr lang="en-US" dirty="0" smtClean="0">
                <a:latin typeface="+mj-lt"/>
              </a:rPr>
              <a:t> Na, </a:t>
            </a:r>
            <a:r>
              <a:rPr lang="en-US" dirty="0" err="1" smtClean="0">
                <a:latin typeface="+mj-lt"/>
              </a:rPr>
              <a:t>моносахариди</a:t>
            </a:r>
            <a:r>
              <a:rPr lang="en-US" dirty="0" smtClean="0">
                <a:latin typeface="+mj-lt"/>
              </a:rPr>
              <a:t> и AK, </a:t>
            </a:r>
            <a:r>
              <a:rPr lang="en-US" dirty="0" err="1" smtClean="0">
                <a:latin typeface="+mj-lt"/>
              </a:rPr>
              <a:t>тако</a:t>
            </a:r>
            <a:r>
              <a:rPr lang="en-US" dirty="0" smtClean="0">
                <a:latin typeface="+mj-lt"/>
              </a:rPr>
              <a:t> </a:t>
            </a:r>
            <a:r>
              <a:rPr lang="en-US" dirty="0" err="1" smtClean="0">
                <a:latin typeface="+mj-lt"/>
              </a:rPr>
              <a:t>да</a:t>
            </a:r>
            <a:r>
              <a:rPr lang="en-US" dirty="0" smtClean="0">
                <a:latin typeface="+mj-lt"/>
              </a:rPr>
              <a:t> </a:t>
            </a:r>
            <a:r>
              <a:rPr lang="en-US" dirty="0" err="1" smtClean="0">
                <a:latin typeface="+mj-lt"/>
              </a:rPr>
              <a:t>садржај</a:t>
            </a:r>
            <a:r>
              <a:rPr lang="en-US" dirty="0" smtClean="0">
                <a:latin typeface="+mj-lt"/>
              </a:rPr>
              <a:t> у </a:t>
            </a:r>
            <a:r>
              <a:rPr lang="en-US" dirty="0" err="1" smtClean="0">
                <a:latin typeface="+mj-lt"/>
              </a:rPr>
              <a:t>танком</a:t>
            </a:r>
            <a:r>
              <a:rPr lang="en-US" dirty="0" smtClean="0">
                <a:latin typeface="+mj-lt"/>
              </a:rPr>
              <a:t> </a:t>
            </a:r>
            <a:r>
              <a:rPr lang="en-US" dirty="0" err="1" smtClean="0">
                <a:latin typeface="+mj-lt"/>
              </a:rPr>
              <a:t>цреву</a:t>
            </a:r>
            <a:r>
              <a:rPr lang="en-US" dirty="0" smtClean="0">
                <a:latin typeface="+mj-lt"/>
              </a:rPr>
              <a:t> </a:t>
            </a:r>
            <a:r>
              <a:rPr lang="en-US" dirty="0" err="1" smtClean="0">
                <a:latin typeface="+mj-lt"/>
              </a:rPr>
              <a:t>постаје</a:t>
            </a:r>
            <a:r>
              <a:rPr lang="en-US" dirty="0" smtClean="0">
                <a:latin typeface="+mj-lt"/>
              </a:rPr>
              <a:t> </a:t>
            </a:r>
            <a:r>
              <a:rPr lang="en-US" dirty="0" err="1" smtClean="0">
                <a:latin typeface="+mj-lt"/>
              </a:rPr>
              <a:t>хипотоничан</a:t>
            </a:r>
            <a:endParaRPr lang="en-US" dirty="0" smtClean="0">
              <a:latin typeface="+mj-lt"/>
            </a:endParaRPr>
          </a:p>
          <a:p>
            <a:r>
              <a:rPr lang="en-US" dirty="0" err="1" smtClean="0">
                <a:latin typeface="+mj-lt"/>
              </a:rPr>
              <a:t>Вода</a:t>
            </a:r>
            <a:r>
              <a:rPr lang="en-US" dirty="0" smtClean="0">
                <a:latin typeface="+mj-lt"/>
              </a:rPr>
              <a:t> </a:t>
            </a:r>
            <a:r>
              <a:rPr lang="en-US" dirty="0" err="1" smtClean="0">
                <a:latin typeface="+mj-lt"/>
              </a:rPr>
              <a:t>се</a:t>
            </a:r>
            <a:r>
              <a:rPr lang="en-US" dirty="0" smtClean="0">
                <a:latin typeface="+mj-lt"/>
              </a:rPr>
              <a:t> </a:t>
            </a:r>
            <a:r>
              <a:rPr lang="en-US" dirty="0" err="1" smtClean="0">
                <a:latin typeface="+mj-lt"/>
              </a:rPr>
              <a:t>кроз</a:t>
            </a:r>
            <a:r>
              <a:rPr lang="en-US" dirty="0" smtClean="0">
                <a:latin typeface="+mj-lt"/>
              </a:rPr>
              <a:t> </a:t>
            </a:r>
            <a:r>
              <a:rPr lang="en-US" dirty="0" err="1" smtClean="0">
                <a:latin typeface="+mj-lt"/>
              </a:rPr>
              <a:t>мембрану</a:t>
            </a:r>
            <a:r>
              <a:rPr lang="en-US" dirty="0" smtClean="0">
                <a:latin typeface="+mj-lt"/>
              </a:rPr>
              <a:t> </a:t>
            </a:r>
            <a:r>
              <a:rPr lang="en-US" dirty="0" err="1" smtClean="0">
                <a:latin typeface="+mj-lt"/>
              </a:rPr>
              <a:t>танког</a:t>
            </a:r>
            <a:r>
              <a:rPr lang="en-US" dirty="0" smtClean="0">
                <a:latin typeface="+mj-lt"/>
              </a:rPr>
              <a:t> </a:t>
            </a:r>
            <a:r>
              <a:rPr lang="en-US" dirty="0" err="1" smtClean="0">
                <a:latin typeface="+mj-lt"/>
              </a:rPr>
              <a:t>црева</a:t>
            </a:r>
            <a:r>
              <a:rPr lang="en-US" dirty="0" smtClean="0">
                <a:latin typeface="+mj-lt"/>
              </a:rPr>
              <a:t> </a:t>
            </a:r>
            <a:r>
              <a:rPr lang="en-US" dirty="0" err="1" smtClean="0">
                <a:latin typeface="+mj-lt"/>
              </a:rPr>
              <a:t>преноси</a:t>
            </a:r>
            <a:r>
              <a:rPr lang="en-US" dirty="0" smtClean="0">
                <a:latin typeface="+mj-lt"/>
              </a:rPr>
              <a:t> </a:t>
            </a:r>
            <a:r>
              <a:rPr lang="en-US" dirty="0" err="1" smtClean="0">
                <a:latin typeface="+mj-lt"/>
              </a:rPr>
              <a:t>простом</a:t>
            </a:r>
            <a:r>
              <a:rPr lang="en-US" dirty="0" smtClean="0">
                <a:latin typeface="+mj-lt"/>
              </a:rPr>
              <a:t> </a:t>
            </a:r>
            <a:r>
              <a:rPr lang="en-US" dirty="0" err="1" smtClean="0">
                <a:latin typeface="+mj-lt"/>
              </a:rPr>
              <a:t>дифузијом</a:t>
            </a:r>
            <a:r>
              <a:rPr lang="en-US" dirty="0" smtClean="0">
                <a:latin typeface="+mj-lt"/>
              </a:rPr>
              <a:t>, </a:t>
            </a:r>
            <a:r>
              <a:rPr lang="en-US" dirty="0" err="1" smtClean="0">
                <a:latin typeface="+mj-lt"/>
              </a:rPr>
              <a:t>oстатак</a:t>
            </a:r>
            <a:r>
              <a:rPr lang="en-US" dirty="0" smtClean="0">
                <a:latin typeface="+mj-lt"/>
              </a:rPr>
              <a:t> </a:t>
            </a:r>
            <a:r>
              <a:rPr lang="en-US" dirty="0" err="1" smtClean="0">
                <a:latin typeface="+mj-lt"/>
              </a:rPr>
              <a:t>воде</a:t>
            </a:r>
            <a:r>
              <a:rPr lang="en-US" dirty="0" smtClean="0">
                <a:latin typeface="+mj-lt"/>
              </a:rPr>
              <a:t> </a:t>
            </a:r>
            <a:r>
              <a:rPr lang="en-US" dirty="0" err="1" smtClean="0">
                <a:latin typeface="+mj-lt"/>
              </a:rPr>
              <a:t>се</a:t>
            </a:r>
            <a:r>
              <a:rPr lang="en-US" dirty="0" smtClean="0">
                <a:latin typeface="+mj-lt"/>
              </a:rPr>
              <a:t> </a:t>
            </a:r>
            <a:r>
              <a:rPr lang="en-US" dirty="0" err="1" smtClean="0">
                <a:latin typeface="+mj-lt"/>
              </a:rPr>
              <a:t>апсорбује</a:t>
            </a:r>
            <a:r>
              <a:rPr lang="en-US" dirty="0" smtClean="0">
                <a:latin typeface="+mj-lt"/>
              </a:rPr>
              <a:t> у </a:t>
            </a:r>
            <a:r>
              <a:rPr lang="en-US" dirty="0" err="1" smtClean="0">
                <a:latin typeface="+mj-lt"/>
              </a:rPr>
              <a:t>проксималном</a:t>
            </a:r>
            <a:r>
              <a:rPr lang="en-US" dirty="0" smtClean="0">
                <a:latin typeface="+mj-lt"/>
              </a:rPr>
              <a:t> </a:t>
            </a:r>
            <a:r>
              <a:rPr lang="en-US" dirty="0" err="1" smtClean="0">
                <a:latin typeface="+mj-lt"/>
              </a:rPr>
              <a:t>делу</a:t>
            </a:r>
            <a:r>
              <a:rPr lang="en-US" dirty="0" smtClean="0">
                <a:latin typeface="+mj-lt"/>
              </a:rPr>
              <a:t> </a:t>
            </a:r>
            <a:r>
              <a:rPr lang="en-US" dirty="0" err="1" smtClean="0">
                <a:latin typeface="+mj-lt"/>
              </a:rPr>
              <a:t>колона</a:t>
            </a:r>
            <a:r>
              <a:rPr lang="en-US" dirty="0" smtClean="0">
                <a:latin typeface="+mj-lt"/>
              </a:rPr>
              <a:t>, </a:t>
            </a:r>
            <a:r>
              <a:rPr lang="en-US" dirty="0" err="1" smtClean="0">
                <a:latin typeface="+mj-lt"/>
              </a:rPr>
              <a:t>као</a:t>
            </a:r>
            <a:r>
              <a:rPr lang="en-US" dirty="0" smtClean="0">
                <a:latin typeface="+mj-lt"/>
              </a:rPr>
              <a:t> </a:t>
            </a:r>
            <a:r>
              <a:rPr lang="en-US" dirty="0" err="1" smtClean="0">
                <a:latin typeface="+mj-lt"/>
              </a:rPr>
              <a:t>последица</a:t>
            </a:r>
            <a:r>
              <a:rPr lang="en-US" dirty="0" smtClean="0">
                <a:latin typeface="+mj-lt"/>
              </a:rPr>
              <a:t> </a:t>
            </a:r>
            <a:r>
              <a:rPr lang="en-US" dirty="0" err="1" smtClean="0">
                <a:latin typeface="+mj-lt"/>
              </a:rPr>
              <a:t>апсорпције</a:t>
            </a:r>
            <a:r>
              <a:rPr lang="en-US" dirty="0" smtClean="0">
                <a:latin typeface="+mj-lt"/>
              </a:rPr>
              <a:t> Na </a:t>
            </a:r>
            <a:r>
              <a:rPr lang="en-US" dirty="0" err="1" smtClean="0">
                <a:latin typeface="+mj-lt"/>
              </a:rPr>
              <a:t>под</a:t>
            </a:r>
            <a:r>
              <a:rPr lang="en-US" dirty="0" smtClean="0">
                <a:latin typeface="+mj-lt"/>
              </a:rPr>
              <a:t> </a:t>
            </a:r>
            <a:r>
              <a:rPr lang="en-US" dirty="0" err="1" smtClean="0">
                <a:latin typeface="+mj-lt"/>
              </a:rPr>
              <a:t>утицајем</a:t>
            </a:r>
            <a:r>
              <a:rPr lang="en-US" dirty="0" smtClean="0">
                <a:latin typeface="+mj-lt"/>
              </a:rPr>
              <a:t> </a:t>
            </a:r>
            <a:r>
              <a:rPr lang="en-US" dirty="0" err="1" smtClean="0">
                <a:latin typeface="+mj-lt"/>
              </a:rPr>
              <a:t>алдостерона</a:t>
            </a:r>
            <a:r>
              <a:rPr lang="en-US" dirty="0" smtClean="0">
                <a:latin typeface="+mj-lt"/>
              </a:rPr>
              <a:t> </a:t>
            </a:r>
            <a:endParaRPr lang="sr-Cyrl-RS" dirty="0" smtClean="0">
              <a:latin typeface="+mj-lt"/>
            </a:endParaRPr>
          </a:p>
          <a:p>
            <a:r>
              <a:rPr lang="en-US" dirty="0" smtClean="0">
                <a:latin typeface="+mj-lt"/>
              </a:rPr>
              <a:t>У </a:t>
            </a:r>
            <a:r>
              <a:rPr lang="en-US" dirty="0" err="1" smtClean="0">
                <a:latin typeface="+mj-lt"/>
              </a:rPr>
              <a:t>том</a:t>
            </a:r>
            <a:r>
              <a:rPr lang="en-US" dirty="0" smtClean="0">
                <a:latin typeface="+mj-lt"/>
              </a:rPr>
              <a:t> </a:t>
            </a:r>
            <a:r>
              <a:rPr lang="en-US" dirty="0" err="1" smtClean="0">
                <a:latin typeface="+mj-lt"/>
              </a:rPr>
              <a:t>делу</a:t>
            </a:r>
            <a:r>
              <a:rPr lang="en-US" dirty="0" smtClean="0">
                <a:latin typeface="+mj-lt"/>
              </a:rPr>
              <a:t> </a:t>
            </a:r>
            <a:r>
              <a:rPr lang="en-US" dirty="0" err="1" smtClean="0">
                <a:latin typeface="+mj-lt"/>
              </a:rPr>
              <a:t>колона</a:t>
            </a:r>
            <a:r>
              <a:rPr lang="en-US" dirty="0" smtClean="0">
                <a:latin typeface="+mj-lt"/>
              </a:rPr>
              <a:t> </a:t>
            </a:r>
            <a:r>
              <a:rPr lang="en-US" dirty="0" err="1" smtClean="0">
                <a:latin typeface="+mj-lt"/>
              </a:rPr>
              <a:t>постоји</a:t>
            </a:r>
            <a:r>
              <a:rPr lang="en-US" dirty="0" smtClean="0">
                <a:latin typeface="+mj-lt"/>
              </a:rPr>
              <a:t> и </a:t>
            </a:r>
            <a:r>
              <a:rPr lang="en-US" dirty="0" err="1" smtClean="0">
                <a:latin typeface="+mj-lt"/>
              </a:rPr>
              <a:t>секреција</a:t>
            </a:r>
            <a:r>
              <a:rPr lang="en-US" dirty="0" smtClean="0">
                <a:latin typeface="+mj-lt"/>
              </a:rPr>
              <a:t> K </a:t>
            </a:r>
            <a:r>
              <a:rPr lang="en-US" dirty="0" err="1" smtClean="0">
                <a:latin typeface="+mj-lt"/>
              </a:rPr>
              <a:t>захваљујући</a:t>
            </a:r>
            <a:r>
              <a:rPr lang="en-US" dirty="0" smtClean="0">
                <a:latin typeface="+mj-lt"/>
              </a:rPr>
              <a:t> </a:t>
            </a:r>
            <a:r>
              <a:rPr lang="en-US" dirty="0" err="1" smtClean="0">
                <a:latin typeface="+mj-lt"/>
              </a:rPr>
              <a:t>утицају</a:t>
            </a:r>
            <a:r>
              <a:rPr lang="en-US" dirty="0" smtClean="0">
                <a:latin typeface="+mj-lt"/>
              </a:rPr>
              <a:t> </a:t>
            </a:r>
            <a:r>
              <a:rPr lang="en-US" dirty="0" err="1" smtClean="0">
                <a:latin typeface="+mj-lt"/>
              </a:rPr>
              <a:t>алдостерона</a:t>
            </a:r>
            <a:endParaRPr lang="en-US" dirty="0" smtClean="0">
              <a:latin typeface="+mj-lt"/>
            </a:endParaRPr>
          </a:p>
          <a:p>
            <a:endParaRPr lang="sr-Cyrl-RS" dirty="0" smtClean="0">
              <a:latin typeface="+mj-lt"/>
            </a:endParaRPr>
          </a:p>
          <a:p>
            <a:r>
              <a:rPr lang="en-US" dirty="0" smtClean="0">
                <a:latin typeface="+mj-lt"/>
              </a:rPr>
              <a:t> Na </a:t>
            </a:r>
            <a:r>
              <a:rPr lang="en-US" dirty="0" err="1" smtClean="0">
                <a:latin typeface="+mj-lt"/>
              </a:rPr>
              <a:t>прелази</a:t>
            </a:r>
            <a:r>
              <a:rPr lang="en-US" dirty="0" smtClean="0">
                <a:latin typeface="+mj-lt"/>
              </a:rPr>
              <a:t> </a:t>
            </a:r>
            <a:r>
              <a:rPr lang="en-US" dirty="0" err="1" smtClean="0">
                <a:latin typeface="+mj-lt"/>
              </a:rPr>
              <a:t>ћелије</a:t>
            </a:r>
            <a:r>
              <a:rPr lang="en-US" dirty="0" smtClean="0">
                <a:latin typeface="+mj-lt"/>
              </a:rPr>
              <a:t> </a:t>
            </a:r>
            <a:r>
              <a:rPr lang="en-US" dirty="0" err="1" smtClean="0">
                <a:latin typeface="+mj-lt"/>
              </a:rPr>
              <a:t>епитела</a:t>
            </a:r>
            <a:r>
              <a:rPr lang="en-US" dirty="0" smtClean="0">
                <a:latin typeface="+mj-lt"/>
              </a:rPr>
              <a:t> </a:t>
            </a:r>
            <a:r>
              <a:rPr lang="en-US" dirty="0" err="1" smtClean="0">
                <a:latin typeface="+mj-lt"/>
              </a:rPr>
              <a:t>колона</a:t>
            </a:r>
            <a:r>
              <a:rPr lang="en-US" dirty="0" smtClean="0">
                <a:latin typeface="+mj-lt"/>
              </a:rPr>
              <a:t>, </a:t>
            </a:r>
            <a:r>
              <a:rPr lang="en-US" dirty="0" err="1" smtClean="0">
                <a:latin typeface="+mj-lt"/>
              </a:rPr>
              <a:t>из</a:t>
            </a:r>
            <a:r>
              <a:rPr lang="en-US" dirty="0" smtClean="0">
                <a:latin typeface="+mj-lt"/>
              </a:rPr>
              <a:t> </a:t>
            </a:r>
            <a:r>
              <a:rPr lang="en-US" dirty="0" err="1" smtClean="0">
                <a:latin typeface="+mj-lt"/>
              </a:rPr>
              <a:t>њих</a:t>
            </a:r>
            <a:r>
              <a:rPr lang="en-US" dirty="0" smtClean="0">
                <a:latin typeface="+mj-lt"/>
              </a:rPr>
              <a:t> у </a:t>
            </a:r>
            <a:r>
              <a:rPr lang="en-US" dirty="0" err="1" smtClean="0">
                <a:latin typeface="+mj-lt"/>
              </a:rPr>
              <a:t>међућелијски</a:t>
            </a:r>
            <a:r>
              <a:rPr lang="en-US" dirty="0" smtClean="0">
                <a:latin typeface="+mj-lt"/>
              </a:rPr>
              <a:t> </a:t>
            </a:r>
            <a:r>
              <a:rPr lang="en-US" dirty="0" err="1" smtClean="0">
                <a:latin typeface="+mj-lt"/>
              </a:rPr>
              <a:t>простор</a:t>
            </a:r>
            <a:r>
              <a:rPr lang="en-US" dirty="0" smtClean="0">
                <a:latin typeface="+mj-lt"/>
              </a:rPr>
              <a:t>, </a:t>
            </a:r>
            <a:r>
              <a:rPr lang="en-US" dirty="0" err="1" smtClean="0">
                <a:latin typeface="+mj-lt"/>
              </a:rPr>
              <a:t>због</a:t>
            </a:r>
            <a:r>
              <a:rPr lang="en-US" dirty="0" smtClean="0">
                <a:latin typeface="+mj-lt"/>
              </a:rPr>
              <a:t> </a:t>
            </a:r>
            <a:r>
              <a:rPr lang="en-US" dirty="0" err="1" smtClean="0">
                <a:latin typeface="+mj-lt"/>
              </a:rPr>
              <a:t>чега</a:t>
            </a:r>
            <a:r>
              <a:rPr lang="en-US" dirty="0" smtClean="0">
                <a:latin typeface="+mj-lt"/>
              </a:rPr>
              <a:t> </a:t>
            </a:r>
            <a:r>
              <a:rPr lang="en-US" dirty="0" err="1" smtClean="0">
                <a:latin typeface="+mj-lt"/>
              </a:rPr>
              <a:t>се</a:t>
            </a:r>
            <a:r>
              <a:rPr lang="en-US" dirty="0" smtClean="0">
                <a:latin typeface="+mj-lt"/>
              </a:rPr>
              <a:t> </a:t>
            </a:r>
            <a:r>
              <a:rPr lang="en-US" dirty="0" err="1" smtClean="0">
                <a:latin typeface="+mj-lt"/>
              </a:rPr>
              <a:t>повећава</a:t>
            </a:r>
            <a:r>
              <a:rPr lang="en-US" dirty="0" smtClean="0">
                <a:latin typeface="+mj-lt"/>
              </a:rPr>
              <a:t> </a:t>
            </a:r>
            <a:r>
              <a:rPr lang="en-US" dirty="0" err="1" smtClean="0">
                <a:latin typeface="+mj-lt"/>
              </a:rPr>
              <a:t>осмолалност</a:t>
            </a:r>
            <a:r>
              <a:rPr lang="en-US" dirty="0" smtClean="0">
                <a:latin typeface="+mj-lt"/>
              </a:rPr>
              <a:t> </a:t>
            </a:r>
            <a:r>
              <a:rPr lang="en-US" dirty="0" err="1" smtClean="0">
                <a:latin typeface="+mj-lt"/>
              </a:rPr>
              <a:t>међу</a:t>
            </a:r>
            <a:r>
              <a:rPr lang="sr-Cyrl-RS" dirty="0" smtClean="0">
                <a:latin typeface="+mj-lt"/>
              </a:rPr>
              <a:t>ћ</a:t>
            </a:r>
            <a:r>
              <a:rPr lang="en-US" dirty="0" err="1" smtClean="0">
                <a:latin typeface="+mj-lt"/>
              </a:rPr>
              <a:t>елијске</a:t>
            </a:r>
            <a:r>
              <a:rPr lang="en-US" dirty="0" smtClean="0">
                <a:latin typeface="+mj-lt"/>
              </a:rPr>
              <a:t> </a:t>
            </a:r>
            <a:r>
              <a:rPr lang="en-US" dirty="0" err="1" smtClean="0">
                <a:latin typeface="+mj-lt"/>
              </a:rPr>
              <a:t>те</a:t>
            </a:r>
            <a:r>
              <a:rPr lang="sr-Cyrl-RS" dirty="0" smtClean="0">
                <a:latin typeface="+mj-lt"/>
              </a:rPr>
              <a:t>ч</a:t>
            </a:r>
            <a:r>
              <a:rPr lang="en-US" dirty="0" err="1" smtClean="0">
                <a:latin typeface="+mj-lt"/>
              </a:rPr>
              <a:t>ности</a:t>
            </a:r>
            <a:endParaRPr lang="en-US" dirty="0" smtClean="0">
              <a:latin typeface="+mj-lt"/>
            </a:endParaRPr>
          </a:p>
          <a:p>
            <a:endParaRPr lang="en-US" dirty="0" smtClean="0">
              <a:latin typeface="+mj-lt"/>
            </a:endParaRPr>
          </a:p>
          <a:p>
            <a:endParaRPr lang="en-US" dirty="0" smtClean="0">
              <a:latin typeface="+mj-lt"/>
            </a:endParaRPr>
          </a:p>
          <a:p>
            <a:endParaRPr lang="en-US" dirty="0">
              <a:latin typeface="+mj-l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42852"/>
            <a:ext cx="8229600" cy="1143000"/>
          </a:xfrm>
        </p:spPr>
        <p:txBody>
          <a:bodyPr>
            <a:normAutofit fontScale="90000"/>
          </a:bodyPr>
          <a:lstStyle/>
          <a:p>
            <a:r>
              <a:rPr lang="en-US" dirty="0" err="1" smtClean="0">
                <a:latin typeface="+mj-lt"/>
              </a:rPr>
              <a:t>Излучивање</a:t>
            </a:r>
            <a:r>
              <a:rPr lang="en-US" dirty="0" smtClean="0">
                <a:latin typeface="+mj-lt"/>
              </a:rPr>
              <a:t> </a:t>
            </a:r>
            <a:r>
              <a:rPr lang="en-US" dirty="0" err="1" smtClean="0">
                <a:latin typeface="+mj-lt"/>
              </a:rPr>
              <a:t>воде</a:t>
            </a:r>
            <a:r>
              <a:rPr lang="en-US" dirty="0" smtClean="0">
                <a:latin typeface="+mj-lt"/>
              </a:rPr>
              <a:t/>
            </a:r>
            <a:br>
              <a:rPr lang="en-US" dirty="0" smtClean="0">
                <a:latin typeface="+mj-lt"/>
              </a:rPr>
            </a:br>
            <a:endParaRPr lang="en-US" dirty="0">
              <a:latin typeface="+mj-lt"/>
            </a:endParaRPr>
          </a:p>
        </p:txBody>
      </p:sp>
      <p:sp>
        <p:nvSpPr>
          <p:cNvPr id="3" name="Content Placeholder 2"/>
          <p:cNvSpPr>
            <a:spLocks noGrp="1"/>
          </p:cNvSpPr>
          <p:nvPr>
            <p:ph idx="1"/>
          </p:nvPr>
        </p:nvSpPr>
        <p:spPr>
          <a:xfrm>
            <a:off x="107504" y="642918"/>
            <a:ext cx="8856984" cy="6000792"/>
          </a:xfrm>
        </p:spPr>
        <p:txBody>
          <a:bodyPr>
            <a:normAutofit/>
          </a:bodyPr>
          <a:lstStyle/>
          <a:p>
            <a:r>
              <a:rPr lang="en-US" dirty="0" err="1" smtClean="0">
                <a:latin typeface="+mj-lt"/>
              </a:rPr>
              <a:t>путеви</a:t>
            </a:r>
            <a:r>
              <a:rPr lang="en-US" dirty="0" smtClean="0">
                <a:latin typeface="+mj-lt"/>
              </a:rPr>
              <a:t> </a:t>
            </a:r>
            <a:r>
              <a:rPr lang="en-US" dirty="0" err="1" smtClean="0">
                <a:latin typeface="+mj-lt"/>
              </a:rPr>
              <a:t>којима</a:t>
            </a:r>
            <a:r>
              <a:rPr lang="en-US" dirty="0" smtClean="0">
                <a:latin typeface="+mj-lt"/>
              </a:rPr>
              <a:t> </a:t>
            </a:r>
            <a:r>
              <a:rPr lang="en-US" dirty="0" err="1" smtClean="0">
                <a:latin typeface="+mj-lt"/>
              </a:rPr>
              <a:t>се</a:t>
            </a:r>
            <a:r>
              <a:rPr lang="en-US" dirty="0" smtClean="0">
                <a:latin typeface="+mj-lt"/>
              </a:rPr>
              <a:t> </a:t>
            </a:r>
            <a:r>
              <a:rPr lang="en-US" dirty="0" err="1" smtClean="0">
                <a:latin typeface="+mj-lt"/>
              </a:rPr>
              <a:t>губи</a:t>
            </a:r>
            <a:r>
              <a:rPr lang="en-US" dirty="0" smtClean="0">
                <a:latin typeface="+mj-lt"/>
              </a:rPr>
              <a:t> </a:t>
            </a:r>
            <a:r>
              <a:rPr lang="en-US" dirty="0" err="1" smtClean="0">
                <a:latin typeface="+mj-lt"/>
              </a:rPr>
              <a:t>вода</a:t>
            </a:r>
            <a:r>
              <a:rPr lang="en-US" dirty="0" smtClean="0">
                <a:latin typeface="+mj-lt"/>
              </a:rPr>
              <a:t> </a:t>
            </a:r>
            <a:r>
              <a:rPr lang="en-US" dirty="0" err="1" smtClean="0">
                <a:latin typeface="+mj-lt"/>
              </a:rPr>
              <a:t>различити</a:t>
            </a:r>
            <a:endParaRPr lang="sr-Cyrl-RS" dirty="0" smtClean="0">
              <a:latin typeface="+mj-lt"/>
            </a:endParaRPr>
          </a:p>
          <a:p>
            <a:r>
              <a:rPr lang="en-US" dirty="0" err="1" smtClean="0">
                <a:latin typeface="+mj-lt"/>
              </a:rPr>
              <a:t>Бубрези</a:t>
            </a:r>
            <a:r>
              <a:rPr lang="en-US" dirty="0" smtClean="0">
                <a:latin typeface="+mj-lt"/>
              </a:rPr>
              <a:t> </a:t>
            </a:r>
            <a:r>
              <a:rPr lang="en-US" dirty="0" err="1" smtClean="0">
                <a:latin typeface="+mj-lt"/>
              </a:rPr>
              <a:t>имају</a:t>
            </a:r>
            <a:r>
              <a:rPr lang="en-US" dirty="0" smtClean="0">
                <a:latin typeface="+mj-lt"/>
              </a:rPr>
              <a:t> </a:t>
            </a:r>
            <a:r>
              <a:rPr lang="en-US" dirty="0" err="1" smtClean="0">
                <a:latin typeface="+mj-lt"/>
              </a:rPr>
              <a:t>две</a:t>
            </a:r>
            <a:r>
              <a:rPr lang="en-US" dirty="0" smtClean="0">
                <a:latin typeface="+mj-lt"/>
              </a:rPr>
              <a:t> </a:t>
            </a:r>
            <a:r>
              <a:rPr lang="en-US" dirty="0" err="1" smtClean="0">
                <a:latin typeface="+mj-lt"/>
              </a:rPr>
              <a:t>врсте</a:t>
            </a:r>
            <a:r>
              <a:rPr lang="en-US" dirty="0" smtClean="0">
                <a:latin typeface="+mj-lt"/>
              </a:rPr>
              <a:t> </a:t>
            </a:r>
            <a:r>
              <a:rPr lang="en-US" dirty="0" err="1" smtClean="0">
                <a:latin typeface="+mj-lt"/>
              </a:rPr>
              <a:t>нефрона</a:t>
            </a:r>
            <a:r>
              <a:rPr lang="en-US" dirty="0" smtClean="0">
                <a:latin typeface="+mj-lt"/>
              </a:rPr>
              <a:t>, </a:t>
            </a:r>
            <a:r>
              <a:rPr lang="en-US" dirty="0" err="1" smtClean="0">
                <a:latin typeface="+mj-lt"/>
              </a:rPr>
              <a:t>суперфицијалне</a:t>
            </a:r>
            <a:r>
              <a:rPr lang="en-US" dirty="0" smtClean="0">
                <a:latin typeface="+mj-lt"/>
              </a:rPr>
              <a:t> и </a:t>
            </a:r>
            <a:r>
              <a:rPr lang="en-US" dirty="0" err="1" smtClean="0">
                <a:latin typeface="+mj-lt"/>
              </a:rPr>
              <a:t>јукстамедуларне</a:t>
            </a:r>
            <a:r>
              <a:rPr lang="sr-Cyrl-RS" dirty="0" smtClean="0">
                <a:latin typeface="+mj-lt"/>
              </a:rPr>
              <a:t> који </a:t>
            </a:r>
            <a:r>
              <a:rPr lang="en-US" dirty="0" err="1" smtClean="0">
                <a:latin typeface="+mj-lt"/>
              </a:rPr>
              <a:t>омогућава</a:t>
            </a:r>
            <a:r>
              <a:rPr lang="sr-Cyrl-RS" dirty="0" smtClean="0">
                <a:latin typeface="+mj-lt"/>
              </a:rPr>
              <a:t>ју </a:t>
            </a:r>
            <a:r>
              <a:rPr lang="en-US" dirty="0" err="1" smtClean="0">
                <a:latin typeface="+mj-lt"/>
              </a:rPr>
              <a:t>концентровање</a:t>
            </a:r>
            <a:r>
              <a:rPr lang="en-US" dirty="0" smtClean="0">
                <a:latin typeface="+mj-lt"/>
              </a:rPr>
              <a:t> </a:t>
            </a:r>
            <a:r>
              <a:rPr lang="en-US" dirty="0" err="1" smtClean="0">
                <a:latin typeface="+mj-lt"/>
              </a:rPr>
              <a:t>или</a:t>
            </a:r>
            <a:r>
              <a:rPr lang="en-US" dirty="0" smtClean="0">
                <a:latin typeface="+mj-lt"/>
              </a:rPr>
              <a:t> </a:t>
            </a:r>
            <a:r>
              <a:rPr lang="en-US" dirty="0" err="1" smtClean="0">
                <a:latin typeface="+mj-lt"/>
              </a:rPr>
              <a:t>разблаживање</a:t>
            </a:r>
            <a:r>
              <a:rPr lang="en-US" dirty="0" smtClean="0">
                <a:latin typeface="+mj-lt"/>
              </a:rPr>
              <a:t> </a:t>
            </a:r>
            <a:r>
              <a:rPr lang="en-US" dirty="0" err="1" smtClean="0">
                <a:latin typeface="+mj-lt"/>
              </a:rPr>
              <a:t>урина</a:t>
            </a:r>
            <a:r>
              <a:rPr lang="en-US" dirty="0" smtClean="0">
                <a:latin typeface="+mj-lt"/>
              </a:rPr>
              <a:t>, </a:t>
            </a:r>
            <a:r>
              <a:rPr lang="en-US" dirty="0" err="1" smtClean="0">
                <a:latin typeface="+mj-lt"/>
              </a:rPr>
              <a:t>зависно</a:t>
            </a:r>
            <a:r>
              <a:rPr lang="en-US" dirty="0" smtClean="0">
                <a:latin typeface="+mj-lt"/>
              </a:rPr>
              <a:t> </a:t>
            </a:r>
            <a:r>
              <a:rPr lang="en-US" dirty="0" err="1" smtClean="0">
                <a:latin typeface="+mj-lt"/>
              </a:rPr>
              <a:t>од</a:t>
            </a:r>
            <a:r>
              <a:rPr lang="en-US" dirty="0" smtClean="0">
                <a:latin typeface="+mj-lt"/>
              </a:rPr>
              <a:t> </a:t>
            </a:r>
            <a:r>
              <a:rPr lang="en-US" dirty="0" err="1" smtClean="0">
                <a:latin typeface="+mj-lt"/>
              </a:rPr>
              <a:t>осмолалности</a:t>
            </a:r>
            <a:r>
              <a:rPr lang="en-US" dirty="0" smtClean="0">
                <a:latin typeface="+mj-lt"/>
              </a:rPr>
              <a:t> </a:t>
            </a:r>
            <a:r>
              <a:rPr lang="en-US" dirty="0" err="1" smtClean="0">
                <a:latin typeface="+mj-lt"/>
              </a:rPr>
              <a:t>плазме</a:t>
            </a:r>
            <a:endParaRPr lang="sr-Cyrl-RS" dirty="0" smtClean="0">
              <a:latin typeface="+mj-lt"/>
            </a:endParaRPr>
          </a:p>
          <a:p>
            <a:endParaRPr lang="en-US" dirty="0" smtClean="0">
              <a:latin typeface="+mj-lt"/>
            </a:endParaRPr>
          </a:p>
          <a:p>
            <a:r>
              <a:rPr lang="en-US" dirty="0" smtClean="0">
                <a:latin typeface="+mj-lt"/>
              </a:rPr>
              <a:t>У </a:t>
            </a:r>
            <a:r>
              <a:rPr lang="en-US" dirty="0" err="1" smtClean="0">
                <a:latin typeface="+mj-lt"/>
              </a:rPr>
              <a:t>проксималним</a:t>
            </a:r>
            <a:r>
              <a:rPr lang="en-US" dirty="0" smtClean="0">
                <a:latin typeface="+mj-lt"/>
              </a:rPr>
              <a:t> </a:t>
            </a:r>
            <a:r>
              <a:rPr lang="en-US" dirty="0" err="1" smtClean="0">
                <a:latin typeface="+mj-lt"/>
              </a:rPr>
              <a:t>тубу</a:t>
            </a:r>
            <a:r>
              <a:rPr lang="sr-Cyrl-RS" dirty="0" smtClean="0">
                <a:latin typeface="+mj-lt"/>
              </a:rPr>
              <a:t>л</a:t>
            </a:r>
            <a:r>
              <a:rPr lang="en-US" dirty="0" err="1" smtClean="0">
                <a:latin typeface="+mj-lt"/>
              </a:rPr>
              <a:t>има</a:t>
            </a:r>
            <a:r>
              <a:rPr lang="en-US" dirty="0" smtClean="0">
                <a:latin typeface="+mj-lt"/>
              </a:rPr>
              <a:t> </a:t>
            </a:r>
            <a:r>
              <a:rPr lang="en-US" dirty="0" err="1" smtClean="0">
                <a:latin typeface="+mj-lt"/>
              </a:rPr>
              <a:t>реапсорпција</a:t>
            </a:r>
            <a:r>
              <a:rPr lang="en-US" dirty="0" smtClean="0">
                <a:latin typeface="+mj-lt"/>
              </a:rPr>
              <a:t> </a:t>
            </a:r>
            <a:r>
              <a:rPr lang="en-US" dirty="0" err="1" smtClean="0">
                <a:latin typeface="+mj-lt"/>
              </a:rPr>
              <a:t>се</a:t>
            </a:r>
            <a:r>
              <a:rPr lang="en-US" dirty="0" smtClean="0">
                <a:latin typeface="+mj-lt"/>
              </a:rPr>
              <a:t> </a:t>
            </a:r>
            <a:r>
              <a:rPr lang="en-US" dirty="0" err="1" smtClean="0">
                <a:latin typeface="+mj-lt"/>
              </a:rPr>
              <a:t>обавља</a:t>
            </a:r>
            <a:r>
              <a:rPr lang="en-US" dirty="0" smtClean="0">
                <a:latin typeface="+mj-lt"/>
              </a:rPr>
              <a:t> </a:t>
            </a:r>
            <a:r>
              <a:rPr lang="en-US" dirty="0" err="1" smtClean="0">
                <a:latin typeface="+mj-lt"/>
              </a:rPr>
              <a:t>изоосмотски</a:t>
            </a:r>
            <a:endParaRPr lang="en-US" dirty="0" smtClean="0">
              <a:latin typeface="+mj-lt"/>
            </a:endParaRPr>
          </a:p>
          <a:p>
            <a:r>
              <a:rPr lang="en-US" dirty="0" err="1" smtClean="0">
                <a:latin typeface="+mj-lt"/>
              </a:rPr>
              <a:t>На</a:t>
            </a:r>
            <a:r>
              <a:rPr lang="en-US" dirty="0" smtClean="0">
                <a:latin typeface="+mj-lt"/>
              </a:rPr>
              <a:t> </a:t>
            </a:r>
            <a:r>
              <a:rPr lang="en-US" dirty="0" err="1" smtClean="0">
                <a:latin typeface="+mj-lt"/>
              </a:rPr>
              <a:t>тај</a:t>
            </a:r>
            <a:r>
              <a:rPr lang="en-US" dirty="0" smtClean="0">
                <a:latin typeface="+mj-lt"/>
              </a:rPr>
              <a:t> </a:t>
            </a:r>
            <a:r>
              <a:rPr lang="en-US" dirty="0" err="1" smtClean="0">
                <a:latin typeface="+mj-lt"/>
              </a:rPr>
              <a:t>процес</a:t>
            </a:r>
            <a:r>
              <a:rPr lang="en-US" dirty="0" smtClean="0">
                <a:latin typeface="+mj-lt"/>
              </a:rPr>
              <a:t> </a:t>
            </a:r>
            <a:r>
              <a:rPr lang="en-US" dirty="0" err="1" smtClean="0">
                <a:latin typeface="+mj-lt"/>
              </a:rPr>
              <a:t>утиче</a:t>
            </a:r>
            <a:r>
              <a:rPr lang="en-US" dirty="0" smtClean="0">
                <a:latin typeface="+mj-lt"/>
              </a:rPr>
              <a:t> </a:t>
            </a:r>
            <a:r>
              <a:rPr lang="en-US" dirty="0" err="1" smtClean="0">
                <a:latin typeface="+mj-lt"/>
              </a:rPr>
              <a:t>више</a:t>
            </a:r>
            <a:r>
              <a:rPr lang="en-US" dirty="0" smtClean="0">
                <a:latin typeface="+mj-lt"/>
              </a:rPr>
              <a:t> </a:t>
            </a:r>
            <a:r>
              <a:rPr lang="en-US" dirty="0" err="1" smtClean="0">
                <a:latin typeface="+mj-lt"/>
              </a:rPr>
              <a:t>чинилаца</a:t>
            </a:r>
            <a:r>
              <a:rPr lang="en-US" dirty="0" smtClean="0">
                <a:latin typeface="+mj-lt"/>
              </a:rPr>
              <a:t>:</a:t>
            </a:r>
            <a:endParaRPr lang="sr-Cyrl-RS" dirty="0" smtClean="0">
              <a:latin typeface="+mj-lt"/>
            </a:endParaRPr>
          </a:p>
          <a:p>
            <a:pPr>
              <a:buFontTx/>
              <a:buChar char="-"/>
            </a:pPr>
            <a:r>
              <a:rPr lang="en-US" dirty="0" err="1" smtClean="0">
                <a:latin typeface="+mj-lt"/>
              </a:rPr>
              <a:t>изоосмотск</a:t>
            </a:r>
            <a:r>
              <a:rPr lang="sr-Cyrl-RS" dirty="0" smtClean="0">
                <a:latin typeface="+mj-lt"/>
              </a:rPr>
              <a:t>а</a:t>
            </a:r>
            <a:r>
              <a:rPr lang="en-US" dirty="0" smtClean="0">
                <a:latin typeface="+mj-lt"/>
              </a:rPr>
              <a:t> </a:t>
            </a:r>
            <a:r>
              <a:rPr lang="en-US" dirty="0" err="1" smtClean="0">
                <a:latin typeface="+mj-lt"/>
              </a:rPr>
              <a:t>реапсорпциј</a:t>
            </a:r>
            <a:r>
              <a:rPr lang="sr-Cyrl-RS" dirty="0" smtClean="0">
                <a:latin typeface="+mj-lt"/>
              </a:rPr>
              <a:t>а</a:t>
            </a:r>
            <a:r>
              <a:rPr lang="en-US" dirty="0" smtClean="0">
                <a:latin typeface="+mj-lt"/>
              </a:rPr>
              <a:t> </a:t>
            </a:r>
            <a:r>
              <a:rPr lang="en-US" dirty="0" err="1" smtClean="0">
                <a:latin typeface="+mj-lt"/>
              </a:rPr>
              <a:t>воде</a:t>
            </a:r>
            <a:r>
              <a:rPr lang="en-US" dirty="0" smtClean="0">
                <a:latin typeface="+mj-lt"/>
              </a:rPr>
              <a:t> </a:t>
            </a:r>
            <a:endParaRPr lang="sr-Cyrl-RS" dirty="0" smtClean="0">
              <a:latin typeface="+mj-lt"/>
            </a:endParaRPr>
          </a:p>
          <a:p>
            <a:pPr>
              <a:buFontTx/>
              <a:buChar char="-"/>
            </a:pPr>
            <a:r>
              <a:rPr lang="sr-Cyrl-RS" dirty="0" smtClean="0">
                <a:latin typeface="+mj-lt"/>
              </a:rPr>
              <a:t>Активни транспорт</a:t>
            </a:r>
          </a:p>
          <a:p>
            <a:pPr>
              <a:buFontTx/>
              <a:buChar char="-"/>
            </a:pPr>
            <a:r>
              <a:rPr lang="sr-Cyrl-RS" dirty="0" smtClean="0">
                <a:latin typeface="+mj-lt"/>
              </a:rPr>
              <a:t>Успостављање осмотског градијента</a:t>
            </a:r>
            <a:endParaRPr lang="en-US" dirty="0" smtClean="0">
              <a:latin typeface="+mj-lt"/>
            </a:endParaRPr>
          </a:p>
          <a:p>
            <a:endParaRPr lang="en-US" dirty="0">
              <a:latin typeface="+mj-l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4290"/>
            <a:ext cx="9144000" cy="1143000"/>
          </a:xfrm>
        </p:spPr>
        <p:txBody>
          <a:bodyPr>
            <a:noAutofit/>
          </a:bodyPr>
          <a:lstStyle/>
          <a:p>
            <a:r>
              <a:rPr lang="en-US" sz="2800" dirty="0" err="1" smtClean="0">
                <a:latin typeface="+mj-lt"/>
              </a:rPr>
              <a:t>Реапсорпција</a:t>
            </a:r>
            <a:r>
              <a:rPr lang="en-US" sz="2800" dirty="0" smtClean="0">
                <a:latin typeface="+mj-lt"/>
              </a:rPr>
              <a:t> </a:t>
            </a:r>
            <a:r>
              <a:rPr lang="en-US" sz="2800" dirty="0" err="1" smtClean="0">
                <a:latin typeface="+mj-lt"/>
              </a:rPr>
              <a:t>воде</a:t>
            </a:r>
            <a:r>
              <a:rPr lang="en-US" sz="2800" dirty="0" smtClean="0">
                <a:latin typeface="+mj-lt"/>
              </a:rPr>
              <a:t> </a:t>
            </a:r>
            <a:r>
              <a:rPr lang="en-US" sz="2800" dirty="0" err="1" smtClean="0">
                <a:latin typeface="+mj-lt"/>
              </a:rPr>
              <a:t>под</a:t>
            </a:r>
            <a:r>
              <a:rPr lang="en-US" sz="2800" dirty="0" smtClean="0">
                <a:latin typeface="+mj-lt"/>
              </a:rPr>
              <a:t> </a:t>
            </a:r>
            <a:r>
              <a:rPr lang="en-US" sz="2800" dirty="0" err="1" smtClean="0">
                <a:latin typeface="+mj-lt"/>
              </a:rPr>
              <a:t>утицајем</a:t>
            </a:r>
            <a:r>
              <a:rPr lang="en-US" sz="2800" dirty="0" smtClean="0">
                <a:latin typeface="+mj-lt"/>
              </a:rPr>
              <a:t> </a:t>
            </a:r>
            <a:r>
              <a:rPr lang="en-US" sz="2800" dirty="0" err="1" smtClean="0">
                <a:latin typeface="+mj-lt"/>
              </a:rPr>
              <a:t>антидиурет</a:t>
            </a:r>
            <a:r>
              <a:rPr lang="sr-Cyrl-RS" sz="2800" dirty="0" smtClean="0">
                <a:latin typeface="+mj-lt"/>
              </a:rPr>
              <a:t>ск</a:t>
            </a:r>
            <a:r>
              <a:rPr lang="en-US" sz="2800" dirty="0" err="1" smtClean="0">
                <a:latin typeface="+mj-lt"/>
              </a:rPr>
              <a:t>ог</a:t>
            </a:r>
            <a:r>
              <a:rPr lang="en-US" sz="2800" dirty="0" smtClean="0">
                <a:latin typeface="+mj-lt"/>
              </a:rPr>
              <a:t> </a:t>
            </a:r>
            <a:r>
              <a:rPr lang="en-US" sz="2800" dirty="0" err="1" smtClean="0">
                <a:latin typeface="+mj-lt"/>
              </a:rPr>
              <a:t>хормона</a:t>
            </a:r>
            <a:r>
              <a:rPr lang="en-US" sz="2800" dirty="0" smtClean="0">
                <a:latin typeface="+mj-lt"/>
              </a:rPr>
              <a:t/>
            </a:r>
            <a:br>
              <a:rPr lang="en-US" sz="2800" dirty="0" smtClean="0">
                <a:latin typeface="+mj-lt"/>
              </a:rPr>
            </a:br>
            <a:endParaRPr lang="en-US" sz="2800" dirty="0">
              <a:latin typeface="+mj-lt"/>
            </a:endParaRPr>
          </a:p>
        </p:txBody>
      </p:sp>
      <p:sp>
        <p:nvSpPr>
          <p:cNvPr id="3" name="Content Placeholder 2"/>
          <p:cNvSpPr>
            <a:spLocks noGrp="1"/>
          </p:cNvSpPr>
          <p:nvPr>
            <p:ph idx="1"/>
          </p:nvPr>
        </p:nvSpPr>
        <p:spPr>
          <a:xfrm>
            <a:off x="142844" y="1000108"/>
            <a:ext cx="8858312" cy="5643602"/>
          </a:xfrm>
        </p:spPr>
        <p:txBody>
          <a:bodyPr>
            <a:normAutofit fontScale="92500" lnSpcReduction="10000"/>
          </a:bodyPr>
          <a:lstStyle/>
          <a:p>
            <a:r>
              <a:rPr lang="en-US" dirty="0" smtClean="0">
                <a:latin typeface="+mj-lt"/>
              </a:rPr>
              <a:t>АDH </a:t>
            </a:r>
            <a:r>
              <a:rPr lang="en-US" dirty="0" err="1" smtClean="0">
                <a:latin typeface="+mj-lt"/>
              </a:rPr>
              <a:t>се</a:t>
            </a:r>
            <a:r>
              <a:rPr lang="en-US" dirty="0" smtClean="0">
                <a:latin typeface="+mj-lt"/>
              </a:rPr>
              <a:t> </a:t>
            </a:r>
            <a:r>
              <a:rPr lang="en-US" dirty="0" err="1" smtClean="0">
                <a:latin typeface="+mj-lt"/>
              </a:rPr>
              <a:t>синтетише</a:t>
            </a:r>
            <a:r>
              <a:rPr lang="en-US" dirty="0" smtClean="0">
                <a:latin typeface="+mj-lt"/>
              </a:rPr>
              <a:t> у </a:t>
            </a:r>
            <a:r>
              <a:rPr lang="en-US" dirty="0" err="1" smtClean="0">
                <a:latin typeface="+mj-lt"/>
              </a:rPr>
              <a:t>ћелијама</a:t>
            </a:r>
            <a:r>
              <a:rPr lang="en-US" dirty="0" smtClean="0">
                <a:latin typeface="+mj-lt"/>
              </a:rPr>
              <a:t> </a:t>
            </a:r>
            <a:r>
              <a:rPr lang="en-US" dirty="0" err="1" smtClean="0">
                <a:latin typeface="+mj-lt"/>
              </a:rPr>
              <a:t>супраоптичког</a:t>
            </a:r>
            <a:r>
              <a:rPr lang="en-US" dirty="0" smtClean="0">
                <a:latin typeface="+mj-lt"/>
              </a:rPr>
              <a:t> и </a:t>
            </a:r>
            <a:r>
              <a:rPr lang="en-US" dirty="0" err="1" smtClean="0">
                <a:latin typeface="+mj-lt"/>
              </a:rPr>
              <a:t>паравентрикуларног</a:t>
            </a:r>
            <a:r>
              <a:rPr lang="en-US" dirty="0" smtClean="0">
                <a:latin typeface="+mj-lt"/>
              </a:rPr>
              <a:t> </a:t>
            </a:r>
            <a:r>
              <a:rPr lang="en-US" dirty="0" err="1" smtClean="0">
                <a:latin typeface="+mj-lt"/>
              </a:rPr>
              <a:t>језгра</a:t>
            </a:r>
            <a:r>
              <a:rPr lang="en-US" dirty="0" smtClean="0">
                <a:latin typeface="+mj-lt"/>
              </a:rPr>
              <a:t> </a:t>
            </a:r>
            <a:r>
              <a:rPr lang="en-US" dirty="0" err="1" smtClean="0">
                <a:latin typeface="+mj-lt"/>
              </a:rPr>
              <a:t>хипоталамуса</a:t>
            </a:r>
            <a:r>
              <a:rPr lang="en-US" dirty="0" smtClean="0">
                <a:latin typeface="+mj-lt"/>
              </a:rPr>
              <a:t> </a:t>
            </a:r>
            <a:r>
              <a:rPr lang="en-US" dirty="0" err="1" smtClean="0">
                <a:latin typeface="+mj-lt"/>
              </a:rPr>
              <a:t>као</a:t>
            </a:r>
            <a:r>
              <a:rPr lang="en-US" dirty="0" smtClean="0">
                <a:latin typeface="+mj-lt"/>
              </a:rPr>
              <a:t> </a:t>
            </a:r>
            <a:r>
              <a:rPr lang="en-US" dirty="0" err="1" smtClean="0">
                <a:latin typeface="+mj-lt"/>
              </a:rPr>
              <a:t>прекурсор</a:t>
            </a:r>
            <a:r>
              <a:rPr lang="en-US" dirty="0" smtClean="0">
                <a:latin typeface="+mj-lt"/>
              </a:rPr>
              <a:t> </a:t>
            </a:r>
            <a:r>
              <a:rPr lang="en-US" dirty="0" err="1" smtClean="0">
                <a:latin typeface="+mj-lt"/>
              </a:rPr>
              <a:t>велике</a:t>
            </a:r>
            <a:r>
              <a:rPr lang="en-US" dirty="0" smtClean="0">
                <a:latin typeface="+mj-lt"/>
              </a:rPr>
              <a:t> </a:t>
            </a:r>
            <a:r>
              <a:rPr lang="en-US" dirty="0" err="1" smtClean="0">
                <a:latin typeface="+mj-lt"/>
              </a:rPr>
              <a:t>молекулске</a:t>
            </a:r>
            <a:r>
              <a:rPr lang="en-US" dirty="0" smtClean="0">
                <a:latin typeface="+mj-lt"/>
              </a:rPr>
              <a:t> </a:t>
            </a:r>
            <a:r>
              <a:rPr lang="en-US" dirty="0" err="1" smtClean="0">
                <a:latin typeface="+mj-lt"/>
              </a:rPr>
              <a:t>масе</a:t>
            </a:r>
            <a:r>
              <a:rPr lang="en-US" dirty="0" smtClean="0">
                <a:latin typeface="+mj-lt"/>
              </a:rPr>
              <a:t> (</a:t>
            </a:r>
            <a:r>
              <a:rPr lang="en-US" dirty="0" err="1" smtClean="0">
                <a:latin typeface="+mj-lt"/>
              </a:rPr>
              <a:t>пре-про-вазопресин</a:t>
            </a:r>
            <a:r>
              <a:rPr lang="en-US" dirty="0" smtClean="0">
                <a:latin typeface="+mj-lt"/>
              </a:rPr>
              <a:t>, 164 АК), а </a:t>
            </a:r>
            <a:r>
              <a:rPr lang="en-US" dirty="0" err="1" smtClean="0">
                <a:latin typeface="+mj-lt"/>
              </a:rPr>
              <a:t>затим</a:t>
            </a:r>
            <a:r>
              <a:rPr lang="en-US" dirty="0" smtClean="0">
                <a:latin typeface="+mj-lt"/>
              </a:rPr>
              <a:t> </a:t>
            </a:r>
            <a:r>
              <a:rPr lang="en-US" dirty="0" err="1" smtClean="0">
                <a:latin typeface="+mj-lt"/>
              </a:rPr>
              <a:t>се</a:t>
            </a:r>
            <a:r>
              <a:rPr lang="en-US" dirty="0" smtClean="0">
                <a:latin typeface="+mj-lt"/>
              </a:rPr>
              <a:t> </a:t>
            </a:r>
            <a:r>
              <a:rPr lang="en-US" dirty="0" err="1" smtClean="0">
                <a:latin typeface="+mj-lt"/>
              </a:rPr>
              <a:t>секрет</a:t>
            </a:r>
            <a:r>
              <a:rPr lang="sr-Cyrl-RS" dirty="0" smtClean="0">
                <a:latin typeface="+mj-lt"/>
              </a:rPr>
              <a:t>ује</a:t>
            </a:r>
            <a:r>
              <a:rPr lang="en-US" dirty="0" smtClean="0">
                <a:latin typeface="+mj-lt"/>
              </a:rPr>
              <a:t> у </a:t>
            </a:r>
            <a:r>
              <a:rPr lang="en-US" dirty="0" err="1" smtClean="0">
                <a:latin typeface="+mj-lt"/>
              </a:rPr>
              <a:t>задњи</a:t>
            </a:r>
            <a:r>
              <a:rPr lang="en-US" dirty="0" smtClean="0">
                <a:latin typeface="+mj-lt"/>
              </a:rPr>
              <a:t> </a:t>
            </a:r>
            <a:r>
              <a:rPr lang="en-US" dirty="0" err="1" smtClean="0">
                <a:latin typeface="+mj-lt"/>
              </a:rPr>
              <a:t>режањ</a:t>
            </a:r>
            <a:r>
              <a:rPr lang="en-US" dirty="0" smtClean="0">
                <a:latin typeface="+mj-lt"/>
              </a:rPr>
              <a:t> </a:t>
            </a:r>
            <a:r>
              <a:rPr lang="en-US" dirty="0" err="1" smtClean="0">
                <a:latin typeface="+mj-lt"/>
              </a:rPr>
              <a:t>хипофизе</a:t>
            </a:r>
            <a:r>
              <a:rPr lang="en-US" dirty="0" smtClean="0">
                <a:latin typeface="+mj-lt"/>
              </a:rPr>
              <a:t> у </a:t>
            </a:r>
            <a:r>
              <a:rPr lang="en-US" dirty="0" err="1" smtClean="0">
                <a:latin typeface="+mj-lt"/>
              </a:rPr>
              <a:t>облику</a:t>
            </a:r>
            <a:r>
              <a:rPr lang="en-US" dirty="0" smtClean="0">
                <a:latin typeface="+mj-lt"/>
              </a:rPr>
              <a:t> </a:t>
            </a:r>
            <a:r>
              <a:rPr lang="en-US" dirty="0" err="1" smtClean="0">
                <a:latin typeface="+mj-lt"/>
              </a:rPr>
              <a:t>неуросекретомих</a:t>
            </a:r>
            <a:r>
              <a:rPr lang="en-US" dirty="0" smtClean="0">
                <a:latin typeface="+mj-lt"/>
              </a:rPr>
              <a:t> </a:t>
            </a:r>
            <a:r>
              <a:rPr lang="en-US" dirty="0" err="1" smtClean="0">
                <a:latin typeface="+mj-lt"/>
              </a:rPr>
              <a:t>гранула</a:t>
            </a:r>
            <a:r>
              <a:rPr lang="en-US" dirty="0" smtClean="0">
                <a:latin typeface="+mj-lt"/>
              </a:rPr>
              <a:t> </a:t>
            </a:r>
            <a:r>
              <a:rPr lang="en-US" dirty="0" err="1" smtClean="0">
                <a:latin typeface="+mj-lt"/>
              </a:rPr>
              <a:t>заједно</a:t>
            </a:r>
            <a:r>
              <a:rPr lang="en-US" dirty="0" smtClean="0">
                <a:latin typeface="+mj-lt"/>
              </a:rPr>
              <a:t> </a:t>
            </a:r>
            <a:r>
              <a:rPr lang="en-US" dirty="0" err="1" smtClean="0">
                <a:latin typeface="+mj-lt"/>
              </a:rPr>
              <a:t>са</a:t>
            </a:r>
            <a:r>
              <a:rPr lang="en-US" dirty="0" smtClean="0">
                <a:latin typeface="+mj-lt"/>
              </a:rPr>
              <a:t> </a:t>
            </a:r>
            <a:r>
              <a:rPr lang="en-US" dirty="0" err="1" smtClean="0">
                <a:latin typeface="+mj-lt"/>
              </a:rPr>
              <a:t>неурофизином</a:t>
            </a:r>
            <a:r>
              <a:rPr lang="en-US" dirty="0" smtClean="0">
                <a:latin typeface="+mj-lt"/>
              </a:rPr>
              <a:t> II (</a:t>
            </a:r>
            <a:r>
              <a:rPr lang="en-US" dirty="0" err="1" smtClean="0">
                <a:latin typeface="+mj-lt"/>
              </a:rPr>
              <a:t>везујући</a:t>
            </a:r>
            <a:r>
              <a:rPr lang="en-US" dirty="0" smtClean="0">
                <a:latin typeface="+mj-lt"/>
              </a:rPr>
              <a:t> </a:t>
            </a:r>
            <a:r>
              <a:rPr lang="en-US" dirty="0" err="1" smtClean="0">
                <a:latin typeface="+mj-lt"/>
              </a:rPr>
              <a:t>протеин</a:t>
            </a:r>
            <a:r>
              <a:rPr lang="en-US" dirty="0" smtClean="0">
                <a:latin typeface="+mj-lt"/>
              </a:rPr>
              <a:t>) и </a:t>
            </a:r>
            <a:r>
              <a:rPr lang="en-US" dirty="0" err="1" smtClean="0">
                <a:latin typeface="+mj-lt"/>
              </a:rPr>
              <a:t>гликопротеином</a:t>
            </a:r>
            <a:endParaRPr lang="sr-Cyrl-RS" dirty="0" smtClean="0">
              <a:latin typeface="+mj-lt"/>
            </a:endParaRPr>
          </a:p>
          <a:p>
            <a:r>
              <a:rPr lang="en-US" dirty="0" smtClean="0">
                <a:latin typeface="+mj-lt"/>
              </a:rPr>
              <a:t> ADH </a:t>
            </a:r>
            <a:r>
              <a:rPr lang="en-US" dirty="0" err="1" smtClean="0">
                <a:latin typeface="+mj-lt"/>
              </a:rPr>
              <a:t>је</a:t>
            </a:r>
            <a:r>
              <a:rPr lang="en-US" dirty="0" smtClean="0">
                <a:latin typeface="+mj-lt"/>
              </a:rPr>
              <a:t> </a:t>
            </a:r>
            <a:r>
              <a:rPr lang="en-US" dirty="0" err="1" smtClean="0">
                <a:latin typeface="+mj-lt"/>
              </a:rPr>
              <a:t>протеин</a:t>
            </a:r>
            <a:r>
              <a:rPr lang="en-US" dirty="0" smtClean="0">
                <a:latin typeface="+mj-lt"/>
              </a:rPr>
              <a:t> </a:t>
            </a:r>
            <a:r>
              <a:rPr lang="en-US" dirty="0" err="1" smtClean="0">
                <a:latin typeface="+mj-lt"/>
              </a:rPr>
              <a:t>од</a:t>
            </a:r>
            <a:r>
              <a:rPr lang="en-US" dirty="0" smtClean="0">
                <a:latin typeface="+mj-lt"/>
              </a:rPr>
              <a:t> 9 </a:t>
            </a:r>
            <a:r>
              <a:rPr lang="en-US" dirty="0" err="1" smtClean="0">
                <a:latin typeface="+mj-lt"/>
              </a:rPr>
              <a:t>аминокиселина</a:t>
            </a:r>
            <a:r>
              <a:rPr lang="en-US" dirty="0" smtClean="0">
                <a:latin typeface="+mj-lt"/>
              </a:rPr>
              <a:t> </a:t>
            </a:r>
            <a:r>
              <a:rPr lang="en-US" dirty="0" err="1" smtClean="0">
                <a:latin typeface="+mj-lt"/>
              </a:rPr>
              <a:t>са</a:t>
            </a:r>
            <a:r>
              <a:rPr lang="en-US" dirty="0" smtClean="0">
                <a:latin typeface="+mj-lt"/>
              </a:rPr>
              <a:t> </a:t>
            </a:r>
            <a:r>
              <a:rPr lang="en-US" dirty="0" err="1" smtClean="0">
                <a:latin typeface="+mj-lt"/>
              </a:rPr>
              <a:t>структуром</a:t>
            </a:r>
            <a:r>
              <a:rPr lang="en-US" dirty="0" smtClean="0">
                <a:latin typeface="+mj-lt"/>
              </a:rPr>
              <a:t> </a:t>
            </a:r>
            <a:r>
              <a:rPr lang="en-US" dirty="0" err="1" smtClean="0">
                <a:latin typeface="+mj-lt"/>
              </a:rPr>
              <a:t>цикличног</a:t>
            </a:r>
            <a:r>
              <a:rPr lang="en-US" dirty="0" smtClean="0">
                <a:latin typeface="+mj-lt"/>
              </a:rPr>
              <a:t> </a:t>
            </a:r>
            <a:r>
              <a:rPr lang="en-US" dirty="0" err="1" smtClean="0">
                <a:latin typeface="+mj-lt"/>
              </a:rPr>
              <a:t>хексапептида</a:t>
            </a:r>
            <a:r>
              <a:rPr lang="en-US" dirty="0" smtClean="0">
                <a:latin typeface="+mj-lt"/>
              </a:rPr>
              <a:t> и </a:t>
            </a:r>
            <a:r>
              <a:rPr lang="en-US" dirty="0" err="1" smtClean="0">
                <a:latin typeface="+mj-lt"/>
              </a:rPr>
              <a:t>репом</a:t>
            </a:r>
            <a:r>
              <a:rPr lang="en-US" dirty="0" smtClean="0">
                <a:latin typeface="+mj-lt"/>
              </a:rPr>
              <a:t> </a:t>
            </a:r>
            <a:r>
              <a:rPr lang="en-US" dirty="0" err="1" smtClean="0">
                <a:latin typeface="+mj-lt"/>
              </a:rPr>
              <a:t>од</a:t>
            </a:r>
            <a:r>
              <a:rPr lang="en-US" dirty="0" smtClean="0">
                <a:latin typeface="+mj-lt"/>
              </a:rPr>
              <a:t> 3 </a:t>
            </a:r>
            <a:r>
              <a:rPr lang="en-US" dirty="0" err="1" smtClean="0">
                <a:latin typeface="+mj-lt"/>
              </a:rPr>
              <a:t>аминокиселине</a:t>
            </a:r>
            <a:r>
              <a:rPr lang="en-US" dirty="0" smtClean="0">
                <a:latin typeface="+mj-lt"/>
              </a:rPr>
              <a:t> </a:t>
            </a:r>
          </a:p>
          <a:p>
            <a:r>
              <a:rPr lang="en-US" dirty="0" err="1" smtClean="0">
                <a:latin typeface="+mj-lt"/>
              </a:rPr>
              <a:t>Главни</a:t>
            </a:r>
            <a:r>
              <a:rPr lang="en-US" dirty="0" smtClean="0">
                <a:latin typeface="+mj-lt"/>
              </a:rPr>
              <a:t> </a:t>
            </a:r>
            <a:r>
              <a:rPr lang="en-US" dirty="0" err="1" smtClean="0">
                <a:latin typeface="+mj-lt"/>
              </a:rPr>
              <a:t>стимуланс</a:t>
            </a:r>
            <a:r>
              <a:rPr lang="en-US" dirty="0" smtClean="0">
                <a:latin typeface="+mj-lt"/>
              </a:rPr>
              <a:t> </a:t>
            </a:r>
            <a:r>
              <a:rPr lang="en-US" dirty="0" err="1" smtClean="0">
                <a:latin typeface="+mj-lt"/>
              </a:rPr>
              <a:t>за</a:t>
            </a:r>
            <a:r>
              <a:rPr lang="en-US" dirty="0" smtClean="0">
                <a:latin typeface="+mj-lt"/>
              </a:rPr>
              <a:t> </a:t>
            </a:r>
            <a:r>
              <a:rPr lang="en-US" dirty="0" err="1" smtClean="0">
                <a:latin typeface="+mj-lt"/>
              </a:rPr>
              <a:t>лучење</a:t>
            </a:r>
            <a:r>
              <a:rPr lang="en-US" dirty="0" smtClean="0">
                <a:latin typeface="+mj-lt"/>
              </a:rPr>
              <a:t> АDH </a:t>
            </a:r>
            <a:r>
              <a:rPr lang="en-US" dirty="0" err="1" smtClean="0">
                <a:latin typeface="+mj-lt"/>
              </a:rPr>
              <a:t>је</a:t>
            </a:r>
            <a:r>
              <a:rPr lang="en-US" dirty="0" smtClean="0">
                <a:latin typeface="+mj-lt"/>
              </a:rPr>
              <a:t> </a:t>
            </a:r>
            <a:r>
              <a:rPr lang="en-US" dirty="0" err="1" smtClean="0">
                <a:latin typeface="+mj-lt"/>
              </a:rPr>
              <a:t>хиперосмолалност</a:t>
            </a:r>
            <a:r>
              <a:rPr lang="en-US" dirty="0" smtClean="0">
                <a:latin typeface="+mj-lt"/>
              </a:rPr>
              <a:t> ЕCТ</a:t>
            </a:r>
            <a:endParaRPr lang="sr-Cyrl-RS" dirty="0" smtClean="0">
              <a:latin typeface="+mj-lt"/>
            </a:endParaRPr>
          </a:p>
          <a:p>
            <a:r>
              <a:rPr lang="en-US" dirty="0" err="1" smtClean="0">
                <a:latin typeface="+mj-lt"/>
              </a:rPr>
              <a:t>Пошто</a:t>
            </a:r>
            <a:r>
              <a:rPr lang="en-US" dirty="0" smtClean="0">
                <a:latin typeface="+mj-lt"/>
              </a:rPr>
              <a:t> </a:t>
            </a:r>
            <a:r>
              <a:rPr lang="en-US" dirty="0" err="1" smtClean="0">
                <a:latin typeface="+mj-lt"/>
              </a:rPr>
              <a:t>је</a:t>
            </a:r>
            <a:r>
              <a:rPr lang="en-US" dirty="0" smtClean="0">
                <a:latin typeface="+mj-lt"/>
              </a:rPr>
              <a:t> </a:t>
            </a:r>
            <a:r>
              <a:rPr lang="en-US" dirty="0" err="1" smtClean="0">
                <a:latin typeface="+mj-lt"/>
              </a:rPr>
              <a:t>главна</a:t>
            </a:r>
            <a:r>
              <a:rPr lang="en-US" dirty="0" smtClean="0">
                <a:latin typeface="+mj-lt"/>
              </a:rPr>
              <a:t> </a:t>
            </a:r>
            <a:r>
              <a:rPr lang="en-US" dirty="0" err="1" smtClean="0">
                <a:latin typeface="+mj-lt"/>
              </a:rPr>
              <a:t>осмотска</a:t>
            </a:r>
            <a:r>
              <a:rPr lang="en-US" dirty="0" smtClean="0">
                <a:latin typeface="+mj-lt"/>
              </a:rPr>
              <a:t> </a:t>
            </a:r>
            <a:r>
              <a:rPr lang="en-US" dirty="0" err="1" smtClean="0">
                <a:latin typeface="+mj-lt"/>
              </a:rPr>
              <a:t>супстанца</a:t>
            </a:r>
            <a:r>
              <a:rPr lang="en-US" dirty="0" smtClean="0">
                <a:latin typeface="+mj-lt"/>
              </a:rPr>
              <a:t> у ЕCТ </a:t>
            </a:r>
            <a:r>
              <a:rPr lang="en-US" dirty="0" err="1" smtClean="0">
                <a:latin typeface="+mj-lt"/>
              </a:rPr>
              <a:t>Nа</a:t>
            </a:r>
            <a:r>
              <a:rPr lang="en-US" dirty="0" smtClean="0">
                <a:latin typeface="+mj-lt"/>
              </a:rPr>
              <a:t>, </a:t>
            </a:r>
            <a:r>
              <a:rPr lang="en-US" dirty="0" err="1" smtClean="0">
                <a:latin typeface="+mj-lt"/>
              </a:rPr>
              <a:t>ефективна</a:t>
            </a:r>
            <a:r>
              <a:rPr lang="en-US" dirty="0" smtClean="0">
                <a:latin typeface="+mj-lt"/>
              </a:rPr>
              <a:t> </a:t>
            </a:r>
            <a:r>
              <a:rPr lang="en-US" dirty="0" err="1" smtClean="0">
                <a:latin typeface="+mj-lt"/>
              </a:rPr>
              <a:t>осмо</a:t>
            </a:r>
            <a:r>
              <a:rPr lang="sr-Cyrl-RS" dirty="0" smtClean="0">
                <a:latin typeface="+mj-lt"/>
              </a:rPr>
              <a:t>лар</a:t>
            </a:r>
            <a:r>
              <a:rPr lang="en-US" dirty="0" err="1" smtClean="0">
                <a:latin typeface="+mj-lt"/>
              </a:rPr>
              <a:t>ност</a:t>
            </a:r>
            <a:r>
              <a:rPr lang="en-US" dirty="0" smtClean="0">
                <a:latin typeface="+mj-lt"/>
              </a:rPr>
              <a:t> </a:t>
            </a:r>
            <a:r>
              <a:rPr lang="en-US" dirty="0" err="1" smtClean="0">
                <a:latin typeface="+mj-lt"/>
              </a:rPr>
              <a:t>зависи</a:t>
            </a:r>
            <a:r>
              <a:rPr lang="en-US" dirty="0" smtClean="0">
                <a:latin typeface="+mj-lt"/>
              </a:rPr>
              <a:t> </a:t>
            </a:r>
            <a:r>
              <a:rPr lang="en-US" dirty="0" err="1" smtClean="0">
                <a:latin typeface="+mj-lt"/>
              </a:rPr>
              <a:t>од</a:t>
            </a:r>
            <a:r>
              <a:rPr lang="en-US" dirty="0" smtClean="0">
                <a:latin typeface="+mj-lt"/>
              </a:rPr>
              <a:t> </a:t>
            </a:r>
            <a:r>
              <a:rPr lang="en-US" dirty="0" err="1" smtClean="0">
                <a:latin typeface="+mj-lt"/>
              </a:rPr>
              <a:t>концентрације</a:t>
            </a:r>
            <a:r>
              <a:rPr lang="en-US" dirty="0" smtClean="0">
                <a:latin typeface="+mj-lt"/>
              </a:rPr>
              <a:t> </a:t>
            </a:r>
            <a:r>
              <a:rPr lang="en-US" dirty="0" err="1" smtClean="0">
                <a:latin typeface="+mj-lt"/>
              </a:rPr>
              <a:t>Nа</a:t>
            </a:r>
            <a:r>
              <a:rPr lang="en-US" dirty="0" smtClean="0">
                <a:latin typeface="+mj-lt"/>
              </a:rPr>
              <a:t> у </a:t>
            </a:r>
            <a:r>
              <a:rPr lang="en-US" dirty="0" err="1" smtClean="0">
                <a:latin typeface="+mj-lt"/>
              </a:rPr>
              <a:t>плазми</a:t>
            </a:r>
            <a:endParaRPr lang="sr-Cyrl-RS" dirty="0" smtClean="0">
              <a:latin typeface="+mj-lt"/>
            </a:endParaRPr>
          </a:p>
          <a:p>
            <a:r>
              <a:rPr lang="en-US" dirty="0" smtClean="0">
                <a:latin typeface="+mj-lt"/>
              </a:rPr>
              <a:t> </a:t>
            </a:r>
            <a:r>
              <a:rPr lang="en-US" dirty="0" err="1" smtClean="0">
                <a:latin typeface="+mj-lt"/>
              </a:rPr>
              <a:t>На</a:t>
            </a:r>
            <a:r>
              <a:rPr lang="en-US" dirty="0" smtClean="0">
                <a:latin typeface="+mj-lt"/>
              </a:rPr>
              <a:t> </a:t>
            </a:r>
            <a:r>
              <a:rPr lang="en-US" dirty="0" err="1" smtClean="0">
                <a:latin typeface="+mj-lt"/>
              </a:rPr>
              <a:t>повећање</a:t>
            </a:r>
            <a:r>
              <a:rPr lang="en-US" dirty="0" smtClean="0">
                <a:latin typeface="+mj-lt"/>
              </a:rPr>
              <a:t> </a:t>
            </a:r>
            <a:r>
              <a:rPr lang="en-US" dirty="0" err="1" smtClean="0">
                <a:latin typeface="+mj-lt"/>
              </a:rPr>
              <a:t>или</a:t>
            </a:r>
            <a:r>
              <a:rPr lang="en-US" dirty="0" smtClean="0">
                <a:latin typeface="+mj-lt"/>
              </a:rPr>
              <a:t> </a:t>
            </a:r>
            <a:r>
              <a:rPr lang="en-US" dirty="0" err="1" smtClean="0">
                <a:latin typeface="+mj-lt"/>
              </a:rPr>
              <a:t>смањење</a:t>
            </a:r>
            <a:r>
              <a:rPr lang="en-US" dirty="0" smtClean="0">
                <a:latin typeface="+mj-lt"/>
              </a:rPr>
              <a:t> </a:t>
            </a:r>
            <a:r>
              <a:rPr lang="en-US" dirty="0" err="1" smtClean="0">
                <a:latin typeface="+mj-lt"/>
              </a:rPr>
              <a:t>осмо</a:t>
            </a:r>
            <a:r>
              <a:rPr lang="sr-Cyrl-RS" dirty="0" smtClean="0">
                <a:latin typeface="+mj-lt"/>
              </a:rPr>
              <a:t>ларн</a:t>
            </a:r>
            <a:r>
              <a:rPr lang="en-US" dirty="0" err="1" smtClean="0">
                <a:latin typeface="+mj-lt"/>
              </a:rPr>
              <a:t>ост</a:t>
            </a:r>
            <a:r>
              <a:rPr lang="sr-Cyrl-RS" dirty="0" smtClean="0">
                <a:latin typeface="+mj-lt"/>
              </a:rPr>
              <a:t>и</a:t>
            </a:r>
            <a:r>
              <a:rPr lang="en-US" dirty="0" smtClean="0">
                <a:latin typeface="+mj-lt"/>
              </a:rPr>
              <a:t> ЕCТ </a:t>
            </a:r>
            <a:r>
              <a:rPr lang="en-US" dirty="0" err="1" smtClean="0">
                <a:latin typeface="+mj-lt"/>
              </a:rPr>
              <a:t>реагују</a:t>
            </a:r>
            <a:r>
              <a:rPr lang="en-US" dirty="0" smtClean="0">
                <a:latin typeface="+mj-lt"/>
              </a:rPr>
              <a:t> </a:t>
            </a:r>
            <a:r>
              <a:rPr lang="en-US" dirty="0" err="1" smtClean="0">
                <a:latin typeface="+mj-lt"/>
              </a:rPr>
              <a:t>осморецептори</a:t>
            </a:r>
            <a:r>
              <a:rPr lang="en-US" dirty="0" smtClean="0">
                <a:latin typeface="+mj-lt"/>
              </a:rPr>
              <a:t>, </a:t>
            </a:r>
            <a:r>
              <a:rPr lang="en-US" dirty="0" err="1" smtClean="0">
                <a:latin typeface="+mj-lt"/>
              </a:rPr>
              <a:t>што</a:t>
            </a:r>
            <a:r>
              <a:rPr lang="en-US" dirty="0" smtClean="0">
                <a:latin typeface="+mj-lt"/>
              </a:rPr>
              <a:t> </a:t>
            </a:r>
            <a:r>
              <a:rPr lang="en-US" dirty="0" err="1" smtClean="0">
                <a:latin typeface="+mj-lt"/>
              </a:rPr>
              <a:t>доводи</a:t>
            </a:r>
            <a:r>
              <a:rPr lang="en-US" dirty="0" smtClean="0">
                <a:latin typeface="+mj-lt"/>
              </a:rPr>
              <a:t> </a:t>
            </a:r>
            <a:r>
              <a:rPr lang="en-US" dirty="0" err="1" smtClean="0">
                <a:latin typeface="+mj-lt"/>
              </a:rPr>
              <a:t>до</a:t>
            </a:r>
            <a:r>
              <a:rPr lang="en-US" dirty="0" smtClean="0">
                <a:latin typeface="+mj-lt"/>
              </a:rPr>
              <a:t> </a:t>
            </a:r>
            <a:r>
              <a:rPr lang="en-US" dirty="0" err="1" smtClean="0">
                <a:latin typeface="+mj-lt"/>
              </a:rPr>
              <a:t>стимулисања</a:t>
            </a:r>
            <a:r>
              <a:rPr lang="en-US" dirty="0" smtClean="0">
                <a:latin typeface="+mj-lt"/>
              </a:rPr>
              <a:t>, </a:t>
            </a:r>
            <a:r>
              <a:rPr lang="en-US" dirty="0" err="1" smtClean="0">
                <a:latin typeface="+mj-lt"/>
              </a:rPr>
              <a:t>односно</a:t>
            </a:r>
            <a:r>
              <a:rPr lang="en-US" dirty="0" smtClean="0">
                <a:latin typeface="+mj-lt"/>
              </a:rPr>
              <a:t> </a:t>
            </a:r>
            <a:r>
              <a:rPr lang="en-US" dirty="0" err="1" smtClean="0">
                <a:latin typeface="+mj-lt"/>
              </a:rPr>
              <a:t>супресије</a:t>
            </a:r>
            <a:r>
              <a:rPr lang="en-US" dirty="0" smtClean="0">
                <a:latin typeface="+mj-lt"/>
              </a:rPr>
              <a:t> </a:t>
            </a:r>
            <a:r>
              <a:rPr lang="en-US" dirty="0" err="1" smtClean="0">
                <a:latin typeface="+mj-lt"/>
              </a:rPr>
              <a:t>лучења</a:t>
            </a:r>
            <a:r>
              <a:rPr lang="en-US" dirty="0" smtClean="0">
                <a:latin typeface="+mj-lt"/>
              </a:rPr>
              <a:t> АDH</a:t>
            </a:r>
          </a:p>
          <a:p>
            <a:endParaRPr lang="en-US" dirty="0">
              <a:latin typeface="+mj-lt"/>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357736"/>
            <a:ext cx="8784976" cy="6383632"/>
          </a:xfrm>
        </p:spPr>
        <p:txBody>
          <a:bodyPr/>
          <a:lstStyle/>
          <a:p>
            <a:r>
              <a:rPr lang="en-US" dirty="0" err="1" smtClean="0">
                <a:latin typeface="+mj-lt"/>
              </a:rPr>
              <a:t>Треба</a:t>
            </a:r>
            <a:r>
              <a:rPr lang="en-US" dirty="0" smtClean="0">
                <a:latin typeface="+mj-lt"/>
              </a:rPr>
              <a:t> </a:t>
            </a:r>
            <a:r>
              <a:rPr lang="en-US" dirty="0" err="1" smtClean="0">
                <a:latin typeface="+mj-lt"/>
              </a:rPr>
              <a:t>нагласити</a:t>
            </a:r>
            <a:r>
              <a:rPr lang="en-US" dirty="0" smtClean="0">
                <a:latin typeface="+mj-lt"/>
              </a:rPr>
              <a:t> </a:t>
            </a:r>
            <a:r>
              <a:rPr lang="en-US" dirty="0" err="1" smtClean="0">
                <a:latin typeface="+mj-lt"/>
              </a:rPr>
              <a:t>да</a:t>
            </a:r>
            <a:r>
              <a:rPr lang="en-US" dirty="0" smtClean="0">
                <a:latin typeface="+mj-lt"/>
              </a:rPr>
              <a:t> </a:t>
            </a:r>
            <a:r>
              <a:rPr lang="en-US" dirty="0" err="1" smtClean="0">
                <a:latin typeface="+mj-lt"/>
              </a:rPr>
              <a:t>је</a:t>
            </a:r>
            <a:r>
              <a:rPr lang="en-US" dirty="0" smtClean="0">
                <a:latin typeface="+mj-lt"/>
              </a:rPr>
              <a:t> </a:t>
            </a:r>
            <a:r>
              <a:rPr lang="en-US" dirty="0" err="1" smtClean="0">
                <a:latin typeface="+mj-lt"/>
              </a:rPr>
              <a:t>осмотски</a:t>
            </a:r>
            <a:r>
              <a:rPr lang="en-US" dirty="0" smtClean="0">
                <a:latin typeface="+mj-lt"/>
              </a:rPr>
              <a:t> </a:t>
            </a:r>
            <a:r>
              <a:rPr lang="en-US" dirty="0" err="1" smtClean="0">
                <a:latin typeface="+mj-lt"/>
              </a:rPr>
              <a:t>праг</a:t>
            </a:r>
            <a:r>
              <a:rPr lang="en-US" dirty="0" smtClean="0">
                <a:latin typeface="+mj-lt"/>
              </a:rPr>
              <a:t> </a:t>
            </a:r>
            <a:r>
              <a:rPr lang="en-US" dirty="0" err="1" smtClean="0">
                <a:latin typeface="+mj-lt"/>
              </a:rPr>
              <a:t>за</a:t>
            </a:r>
            <a:r>
              <a:rPr lang="en-US" dirty="0" smtClean="0">
                <a:latin typeface="+mj-lt"/>
              </a:rPr>
              <a:t> </a:t>
            </a:r>
            <a:r>
              <a:rPr lang="en-US" dirty="0" err="1" smtClean="0">
                <a:latin typeface="+mj-lt"/>
              </a:rPr>
              <a:t>лучење</a:t>
            </a:r>
            <a:r>
              <a:rPr lang="en-US" dirty="0" smtClean="0">
                <a:latin typeface="+mj-lt"/>
              </a:rPr>
              <a:t> АDH </a:t>
            </a:r>
            <a:r>
              <a:rPr lang="en-US" dirty="0" err="1" smtClean="0">
                <a:latin typeface="+mj-lt"/>
              </a:rPr>
              <a:t>нижи</a:t>
            </a:r>
            <a:r>
              <a:rPr lang="en-US" dirty="0" smtClean="0">
                <a:latin typeface="+mj-lt"/>
              </a:rPr>
              <a:t> </a:t>
            </a:r>
            <a:r>
              <a:rPr lang="en-US" dirty="0" err="1" smtClean="0">
                <a:latin typeface="+mj-lt"/>
              </a:rPr>
              <a:t>него</a:t>
            </a:r>
            <a:r>
              <a:rPr lang="en-US" dirty="0" smtClean="0">
                <a:latin typeface="+mj-lt"/>
              </a:rPr>
              <a:t> </a:t>
            </a:r>
            <a:r>
              <a:rPr lang="en-US" dirty="0" err="1" smtClean="0">
                <a:latin typeface="+mj-lt"/>
              </a:rPr>
              <a:t>што</a:t>
            </a:r>
            <a:r>
              <a:rPr lang="en-US" dirty="0" smtClean="0">
                <a:latin typeface="+mj-lt"/>
              </a:rPr>
              <a:t> </a:t>
            </a:r>
            <a:r>
              <a:rPr lang="en-US" dirty="0" err="1" smtClean="0">
                <a:latin typeface="+mj-lt"/>
              </a:rPr>
              <a:t>је</a:t>
            </a:r>
            <a:r>
              <a:rPr lang="en-US" dirty="0" smtClean="0">
                <a:latin typeface="+mj-lt"/>
              </a:rPr>
              <a:t> </a:t>
            </a:r>
            <a:r>
              <a:rPr lang="en-US" dirty="0" err="1" smtClean="0">
                <a:latin typeface="+mj-lt"/>
              </a:rPr>
              <a:t>за</a:t>
            </a:r>
            <a:r>
              <a:rPr lang="en-US" dirty="0" smtClean="0">
                <a:latin typeface="+mj-lt"/>
              </a:rPr>
              <a:t> </a:t>
            </a:r>
            <a:r>
              <a:rPr lang="en-US" dirty="0" err="1" smtClean="0">
                <a:latin typeface="+mj-lt"/>
              </a:rPr>
              <a:t>жеђ</a:t>
            </a:r>
            <a:r>
              <a:rPr lang="en-US" dirty="0" smtClean="0">
                <a:latin typeface="+mj-lt"/>
              </a:rPr>
              <a:t>, </a:t>
            </a:r>
            <a:r>
              <a:rPr lang="en-US" dirty="0" err="1" smtClean="0">
                <a:latin typeface="+mj-lt"/>
              </a:rPr>
              <a:t>што</a:t>
            </a:r>
            <a:r>
              <a:rPr lang="en-US" dirty="0" smtClean="0">
                <a:latin typeface="+mj-lt"/>
              </a:rPr>
              <a:t> </a:t>
            </a:r>
            <a:r>
              <a:rPr lang="en-US" dirty="0" err="1" smtClean="0">
                <a:latin typeface="+mj-lt"/>
              </a:rPr>
              <a:t>значи</a:t>
            </a:r>
            <a:r>
              <a:rPr lang="en-US" dirty="0" smtClean="0">
                <a:latin typeface="+mj-lt"/>
              </a:rPr>
              <a:t> </a:t>
            </a:r>
            <a:r>
              <a:rPr lang="en-US" dirty="0" err="1" smtClean="0">
                <a:latin typeface="+mj-lt"/>
              </a:rPr>
              <a:t>да</a:t>
            </a:r>
            <a:r>
              <a:rPr lang="en-US" dirty="0" smtClean="0">
                <a:latin typeface="+mj-lt"/>
              </a:rPr>
              <a:t> </a:t>
            </a:r>
            <a:r>
              <a:rPr lang="en-US" dirty="0" err="1" smtClean="0">
                <a:latin typeface="+mj-lt"/>
              </a:rPr>
              <a:t>организам</a:t>
            </a:r>
            <a:r>
              <a:rPr lang="en-US" dirty="0" smtClean="0">
                <a:latin typeface="+mj-lt"/>
              </a:rPr>
              <a:t> </a:t>
            </a:r>
            <a:r>
              <a:rPr lang="en-US" dirty="0" err="1" smtClean="0">
                <a:latin typeface="+mj-lt"/>
              </a:rPr>
              <a:t>реагује</a:t>
            </a:r>
            <a:r>
              <a:rPr lang="en-US" dirty="0" smtClean="0">
                <a:latin typeface="+mj-lt"/>
              </a:rPr>
              <a:t> </a:t>
            </a:r>
            <a:r>
              <a:rPr lang="en-US" dirty="0" err="1" smtClean="0">
                <a:latin typeface="+mj-lt"/>
              </a:rPr>
              <a:t>на</a:t>
            </a:r>
            <a:r>
              <a:rPr lang="en-US" dirty="0" smtClean="0">
                <a:latin typeface="+mj-lt"/>
              </a:rPr>
              <a:t> </a:t>
            </a:r>
            <a:r>
              <a:rPr lang="en-US" dirty="0" err="1" smtClean="0">
                <a:latin typeface="+mj-lt"/>
              </a:rPr>
              <a:t>губитак</a:t>
            </a:r>
            <a:r>
              <a:rPr lang="en-US" dirty="0" smtClean="0">
                <a:latin typeface="+mj-lt"/>
              </a:rPr>
              <a:t> </a:t>
            </a:r>
            <a:r>
              <a:rPr lang="en-US" dirty="0" err="1" smtClean="0">
                <a:latin typeface="+mj-lt"/>
              </a:rPr>
              <a:t>воде</a:t>
            </a:r>
            <a:r>
              <a:rPr lang="en-US" dirty="0" smtClean="0">
                <a:latin typeface="+mj-lt"/>
              </a:rPr>
              <a:t> </a:t>
            </a:r>
            <a:r>
              <a:rPr lang="en-US" dirty="0" err="1" smtClean="0">
                <a:latin typeface="+mj-lt"/>
              </a:rPr>
              <a:t>лучењем</a:t>
            </a:r>
            <a:r>
              <a:rPr lang="en-US" dirty="0" smtClean="0">
                <a:latin typeface="+mj-lt"/>
              </a:rPr>
              <a:t> АDH и </a:t>
            </a:r>
            <a:r>
              <a:rPr lang="en-US" dirty="0" err="1" smtClean="0">
                <a:latin typeface="+mj-lt"/>
              </a:rPr>
              <a:t>када</a:t>
            </a:r>
            <a:r>
              <a:rPr lang="en-US" dirty="0" smtClean="0">
                <a:latin typeface="+mj-lt"/>
              </a:rPr>
              <a:t> </a:t>
            </a:r>
            <a:r>
              <a:rPr lang="en-US" dirty="0" err="1" smtClean="0">
                <a:latin typeface="+mj-lt"/>
              </a:rPr>
              <a:t>човек</a:t>
            </a:r>
            <a:r>
              <a:rPr lang="en-US" dirty="0" smtClean="0">
                <a:latin typeface="+mj-lt"/>
              </a:rPr>
              <a:t> </a:t>
            </a:r>
            <a:r>
              <a:rPr lang="en-US" dirty="0" err="1" smtClean="0">
                <a:latin typeface="+mj-lt"/>
              </a:rPr>
              <a:t>још</a:t>
            </a:r>
            <a:r>
              <a:rPr lang="en-US" dirty="0" smtClean="0">
                <a:latin typeface="+mj-lt"/>
              </a:rPr>
              <a:t> </a:t>
            </a:r>
            <a:r>
              <a:rPr lang="en-US" dirty="0" err="1" smtClean="0">
                <a:latin typeface="+mj-lt"/>
              </a:rPr>
              <a:t>увек</a:t>
            </a:r>
            <a:r>
              <a:rPr lang="en-US" dirty="0" smtClean="0">
                <a:latin typeface="+mj-lt"/>
              </a:rPr>
              <a:t> </a:t>
            </a:r>
            <a:r>
              <a:rPr lang="en-US" dirty="0" err="1" smtClean="0">
                <a:latin typeface="+mj-lt"/>
              </a:rPr>
              <a:t>нема</a:t>
            </a:r>
            <a:r>
              <a:rPr lang="en-US" dirty="0" smtClean="0">
                <a:latin typeface="+mj-lt"/>
              </a:rPr>
              <a:t> </a:t>
            </a:r>
            <a:r>
              <a:rPr lang="en-US" dirty="0" err="1" smtClean="0">
                <a:latin typeface="+mj-lt"/>
              </a:rPr>
              <a:t>осећај</a:t>
            </a:r>
            <a:r>
              <a:rPr lang="en-US" dirty="0" smtClean="0">
                <a:latin typeface="+mj-lt"/>
              </a:rPr>
              <a:t> </a:t>
            </a:r>
            <a:r>
              <a:rPr lang="en-US" dirty="0" err="1" smtClean="0">
                <a:latin typeface="+mj-lt"/>
              </a:rPr>
              <a:t>жеђи</a:t>
            </a:r>
            <a:endParaRPr lang="sr-Cyrl-RS" dirty="0" smtClean="0">
              <a:latin typeface="+mj-lt"/>
            </a:endParaRPr>
          </a:p>
          <a:p>
            <a:pPr marL="0" indent="0">
              <a:buNone/>
            </a:pPr>
            <a:endParaRPr lang="sr-Cyrl-RS" dirty="0" smtClean="0">
              <a:latin typeface="+mj-lt"/>
            </a:endParaRPr>
          </a:p>
          <a:p>
            <a:r>
              <a:rPr lang="en-US" dirty="0" smtClean="0">
                <a:latin typeface="+mj-lt"/>
              </a:rPr>
              <a:t> </a:t>
            </a:r>
            <a:r>
              <a:rPr lang="en-US" dirty="0" err="1" smtClean="0">
                <a:latin typeface="+mj-lt"/>
              </a:rPr>
              <a:t>Неосмотски</a:t>
            </a:r>
            <a:r>
              <a:rPr lang="en-US" dirty="0" smtClean="0">
                <a:latin typeface="+mj-lt"/>
              </a:rPr>
              <a:t> </a:t>
            </a:r>
            <a:r>
              <a:rPr lang="en-US" dirty="0" err="1" smtClean="0">
                <a:latin typeface="+mj-lt"/>
              </a:rPr>
              <a:t>фактори</a:t>
            </a:r>
            <a:r>
              <a:rPr lang="en-US" dirty="0" smtClean="0">
                <a:latin typeface="+mj-lt"/>
              </a:rPr>
              <a:t> </a:t>
            </a:r>
            <a:r>
              <a:rPr lang="en-US" dirty="0" err="1" smtClean="0">
                <a:latin typeface="+mj-lt"/>
              </a:rPr>
              <a:t>који</a:t>
            </a:r>
            <a:r>
              <a:rPr lang="en-US" dirty="0" smtClean="0">
                <a:latin typeface="+mj-lt"/>
              </a:rPr>
              <a:t> </a:t>
            </a:r>
            <a:r>
              <a:rPr lang="en-US" dirty="0" err="1" smtClean="0">
                <a:latin typeface="+mj-lt"/>
              </a:rPr>
              <a:t>утичу</a:t>
            </a:r>
            <a:r>
              <a:rPr lang="en-US" dirty="0" smtClean="0">
                <a:latin typeface="+mj-lt"/>
              </a:rPr>
              <a:t> </a:t>
            </a:r>
            <a:r>
              <a:rPr lang="en-US" dirty="0" err="1" smtClean="0">
                <a:latin typeface="+mj-lt"/>
              </a:rPr>
              <a:t>на</a:t>
            </a:r>
            <a:r>
              <a:rPr lang="en-US" dirty="0" smtClean="0">
                <a:latin typeface="+mj-lt"/>
              </a:rPr>
              <a:t> </a:t>
            </a:r>
            <a:r>
              <a:rPr lang="en-US" dirty="0" err="1" smtClean="0">
                <a:latin typeface="+mj-lt"/>
              </a:rPr>
              <a:t>секрецију</a:t>
            </a:r>
            <a:r>
              <a:rPr lang="en-US" dirty="0" smtClean="0">
                <a:latin typeface="+mj-lt"/>
              </a:rPr>
              <a:t> АDH </a:t>
            </a:r>
            <a:r>
              <a:rPr lang="en-US" dirty="0" err="1" smtClean="0">
                <a:latin typeface="+mj-lt"/>
              </a:rPr>
              <a:t>су</a:t>
            </a:r>
            <a:r>
              <a:rPr lang="en-US" dirty="0" smtClean="0">
                <a:latin typeface="+mj-lt"/>
              </a:rPr>
              <a:t>: </a:t>
            </a:r>
            <a:r>
              <a:rPr lang="en-US" dirty="0" err="1" smtClean="0">
                <a:latin typeface="+mj-lt"/>
              </a:rPr>
              <a:t>ефективна</a:t>
            </a:r>
            <a:r>
              <a:rPr lang="en-US" dirty="0" smtClean="0">
                <a:latin typeface="+mj-lt"/>
              </a:rPr>
              <a:t> </a:t>
            </a:r>
            <a:r>
              <a:rPr lang="en-US" dirty="0" err="1" smtClean="0">
                <a:latin typeface="+mj-lt"/>
              </a:rPr>
              <a:t>запремина</a:t>
            </a:r>
            <a:r>
              <a:rPr lang="en-US" dirty="0" smtClean="0">
                <a:latin typeface="+mj-lt"/>
              </a:rPr>
              <a:t> </a:t>
            </a:r>
            <a:r>
              <a:rPr lang="en-US" dirty="0" err="1" smtClean="0">
                <a:latin typeface="+mj-lt"/>
              </a:rPr>
              <a:t>артеријске</a:t>
            </a:r>
            <a:r>
              <a:rPr lang="en-US" dirty="0" smtClean="0">
                <a:latin typeface="+mj-lt"/>
              </a:rPr>
              <a:t> </a:t>
            </a:r>
            <a:r>
              <a:rPr lang="en-US" dirty="0" err="1" smtClean="0">
                <a:latin typeface="+mj-lt"/>
              </a:rPr>
              <a:t>крви</a:t>
            </a:r>
            <a:r>
              <a:rPr lang="en-US" dirty="0" smtClean="0">
                <a:latin typeface="+mj-lt"/>
              </a:rPr>
              <a:t>, </a:t>
            </a:r>
            <a:r>
              <a:rPr lang="en-US" dirty="0" err="1" smtClean="0">
                <a:latin typeface="+mj-lt"/>
              </a:rPr>
              <a:t>повраћање</a:t>
            </a:r>
            <a:r>
              <a:rPr lang="en-US" dirty="0" smtClean="0">
                <a:latin typeface="+mj-lt"/>
              </a:rPr>
              <a:t>, </a:t>
            </a:r>
            <a:r>
              <a:rPr lang="en-US" dirty="0" err="1" smtClean="0">
                <a:latin typeface="+mj-lt"/>
              </a:rPr>
              <a:t>бол</a:t>
            </a:r>
            <a:r>
              <a:rPr lang="en-US" dirty="0" smtClean="0">
                <a:latin typeface="+mj-lt"/>
              </a:rPr>
              <a:t>, </a:t>
            </a:r>
            <a:r>
              <a:rPr lang="en-US" dirty="0" err="1" smtClean="0">
                <a:latin typeface="+mj-lt"/>
              </a:rPr>
              <a:t>стрес</a:t>
            </a:r>
            <a:r>
              <a:rPr lang="en-US" dirty="0" smtClean="0">
                <a:latin typeface="+mj-lt"/>
              </a:rPr>
              <a:t>, </a:t>
            </a:r>
            <a:r>
              <a:rPr lang="en-US" dirty="0" err="1" smtClean="0">
                <a:latin typeface="+mj-lt"/>
              </a:rPr>
              <a:t>хипогликемија</a:t>
            </a:r>
            <a:r>
              <a:rPr lang="en-US" dirty="0" smtClean="0">
                <a:latin typeface="+mj-lt"/>
              </a:rPr>
              <a:t>, </a:t>
            </a:r>
            <a:r>
              <a:rPr lang="en-US" dirty="0" err="1" smtClean="0">
                <a:latin typeface="+mj-lt"/>
              </a:rPr>
              <a:t>трудноћа</a:t>
            </a:r>
            <a:r>
              <a:rPr lang="en-US" dirty="0" smtClean="0">
                <a:latin typeface="+mj-lt"/>
              </a:rPr>
              <a:t> и </a:t>
            </a:r>
            <a:r>
              <a:rPr lang="en-US" dirty="0" err="1" smtClean="0">
                <a:latin typeface="+mj-lt"/>
              </a:rPr>
              <a:t>бројни</a:t>
            </a:r>
            <a:r>
              <a:rPr lang="en-US" dirty="0" smtClean="0">
                <a:latin typeface="+mj-lt"/>
              </a:rPr>
              <a:t> </a:t>
            </a:r>
            <a:r>
              <a:rPr lang="en-US" dirty="0" err="1" smtClean="0">
                <a:latin typeface="+mj-lt"/>
              </a:rPr>
              <a:t>лекови</a:t>
            </a:r>
            <a:endParaRPr lang="sr-Cyrl-RS" dirty="0" smtClean="0">
              <a:latin typeface="+mj-lt"/>
            </a:endParaRPr>
          </a:p>
          <a:p>
            <a:endParaRPr lang="sr-Cyrl-RS" dirty="0" smtClean="0">
              <a:latin typeface="+mj-lt"/>
            </a:endParaRPr>
          </a:p>
          <a:p>
            <a:r>
              <a:rPr lang="en-US" dirty="0" err="1" smtClean="0">
                <a:latin typeface="+mj-lt"/>
              </a:rPr>
              <a:t>одговор</a:t>
            </a:r>
            <a:r>
              <a:rPr lang="en-US" dirty="0" smtClean="0">
                <a:latin typeface="+mj-lt"/>
              </a:rPr>
              <a:t> </a:t>
            </a:r>
            <a:r>
              <a:rPr lang="en-US" dirty="0" err="1" smtClean="0">
                <a:latin typeface="+mj-lt"/>
              </a:rPr>
              <a:t>на</a:t>
            </a:r>
            <a:r>
              <a:rPr lang="en-US" dirty="0" smtClean="0">
                <a:latin typeface="+mj-lt"/>
              </a:rPr>
              <a:t> </a:t>
            </a:r>
            <a:r>
              <a:rPr lang="en-US" dirty="0" err="1" smtClean="0">
                <a:latin typeface="+mj-lt"/>
              </a:rPr>
              <a:t>ове</a:t>
            </a:r>
            <a:r>
              <a:rPr lang="en-US" dirty="0" smtClean="0">
                <a:latin typeface="+mj-lt"/>
              </a:rPr>
              <a:t> </a:t>
            </a:r>
            <a:r>
              <a:rPr lang="en-US" dirty="0" err="1" smtClean="0">
                <a:latin typeface="+mj-lt"/>
              </a:rPr>
              <a:t>појаве</a:t>
            </a:r>
            <a:r>
              <a:rPr lang="en-US" dirty="0" smtClean="0">
                <a:latin typeface="+mj-lt"/>
              </a:rPr>
              <a:t> </a:t>
            </a:r>
            <a:r>
              <a:rPr lang="en-US" dirty="0" err="1" smtClean="0">
                <a:latin typeface="+mj-lt"/>
              </a:rPr>
              <a:t>је</a:t>
            </a:r>
            <a:r>
              <a:rPr lang="en-US" dirty="0" smtClean="0">
                <a:latin typeface="+mj-lt"/>
              </a:rPr>
              <a:t> </a:t>
            </a:r>
            <a:r>
              <a:rPr lang="en-US" dirty="0" err="1" smtClean="0">
                <a:latin typeface="+mj-lt"/>
              </a:rPr>
              <a:t>стимулисање</a:t>
            </a:r>
            <a:r>
              <a:rPr lang="en-US" dirty="0" smtClean="0">
                <a:latin typeface="+mj-lt"/>
              </a:rPr>
              <a:t> </a:t>
            </a:r>
            <a:r>
              <a:rPr lang="en-US" dirty="0" err="1" smtClean="0">
                <a:latin typeface="+mj-lt"/>
              </a:rPr>
              <a:t>барорецептора</a:t>
            </a:r>
            <a:r>
              <a:rPr lang="en-US" dirty="0" smtClean="0">
                <a:latin typeface="+mj-lt"/>
              </a:rPr>
              <a:t>, </a:t>
            </a:r>
            <a:r>
              <a:rPr lang="en-US" dirty="0" err="1" smtClean="0">
                <a:latin typeface="+mj-lt"/>
              </a:rPr>
              <a:t>али</a:t>
            </a:r>
            <a:r>
              <a:rPr lang="en-US" dirty="0" smtClean="0">
                <a:latin typeface="+mj-lt"/>
              </a:rPr>
              <a:t> </a:t>
            </a:r>
            <a:r>
              <a:rPr lang="en-US" dirty="0" err="1" smtClean="0">
                <a:latin typeface="+mj-lt"/>
              </a:rPr>
              <a:t>је</a:t>
            </a:r>
            <a:r>
              <a:rPr lang="en-US" dirty="0" smtClean="0">
                <a:latin typeface="+mj-lt"/>
              </a:rPr>
              <a:t> </a:t>
            </a:r>
            <a:r>
              <a:rPr lang="en-US" dirty="0" err="1" smtClean="0">
                <a:latin typeface="+mj-lt"/>
              </a:rPr>
              <a:t>осетљивост</a:t>
            </a:r>
            <a:r>
              <a:rPr lang="en-US" dirty="0" smtClean="0">
                <a:latin typeface="+mj-lt"/>
              </a:rPr>
              <a:t> </a:t>
            </a:r>
            <a:r>
              <a:rPr lang="en-US" dirty="0" err="1" smtClean="0">
                <a:latin typeface="+mj-lt"/>
              </a:rPr>
              <a:t>ових</a:t>
            </a:r>
            <a:r>
              <a:rPr lang="en-US" dirty="0" smtClean="0">
                <a:latin typeface="+mj-lt"/>
              </a:rPr>
              <a:t> </a:t>
            </a:r>
            <a:r>
              <a:rPr lang="en-US" dirty="0" err="1" smtClean="0">
                <a:latin typeface="+mj-lt"/>
              </a:rPr>
              <a:t>рецептора</a:t>
            </a:r>
            <a:r>
              <a:rPr lang="en-US" dirty="0" smtClean="0">
                <a:latin typeface="+mj-lt"/>
              </a:rPr>
              <a:t> </a:t>
            </a:r>
            <a:r>
              <a:rPr lang="en-US" dirty="0" err="1" smtClean="0">
                <a:latin typeface="+mj-lt"/>
              </a:rPr>
              <a:t>значајно</a:t>
            </a:r>
            <a:r>
              <a:rPr lang="en-US" dirty="0" smtClean="0">
                <a:latin typeface="+mj-lt"/>
              </a:rPr>
              <a:t> </a:t>
            </a:r>
            <a:r>
              <a:rPr lang="en-US" dirty="0" err="1" smtClean="0">
                <a:latin typeface="+mj-lt"/>
              </a:rPr>
              <a:t>нижа</a:t>
            </a:r>
            <a:r>
              <a:rPr lang="en-US" dirty="0" smtClean="0">
                <a:latin typeface="+mj-lt"/>
              </a:rPr>
              <a:t> </a:t>
            </a:r>
            <a:r>
              <a:rPr lang="en-US" dirty="0" err="1" smtClean="0">
                <a:latin typeface="+mj-lt"/>
              </a:rPr>
              <a:t>него</a:t>
            </a:r>
            <a:r>
              <a:rPr lang="en-US" dirty="0" smtClean="0">
                <a:latin typeface="+mj-lt"/>
              </a:rPr>
              <a:t> </a:t>
            </a:r>
            <a:r>
              <a:rPr lang="en-US" dirty="0" err="1" smtClean="0">
                <a:latin typeface="+mj-lt"/>
              </a:rPr>
              <a:t>осетљивост</a:t>
            </a:r>
            <a:r>
              <a:rPr lang="en-US" dirty="0" smtClean="0">
                <a:latin typeface="+mj-lt"/>
              </a:rPr>
              <a:t> </a:t>
            </a:r>
            <a:r>
              <a:rPr lang="en-US" dirty="0" err="1" smtClean="0">
                <a:latin typeface="+mj-lt"/>
              </a:rPr>
              <a:t>осморецептора</a:t>
            </a:r>
            <a:endParaRPr lang="sr-Cyrl-RS" dirty="0" smtClean="0">
              <a:latin typeface="+mj-lt"/>
            </a:endParaRPr>
          </a:p>
          <a:p>
            <a:r>
              <a:rPr lang="en-US" dirty="0" smtClean="0">
                <a:latin typeface="+mj-lt"/>
              </a:rPr>
              <a:t> </a:t>
            </a:r>
            <a:r>
              <a:rPr lang="en-US" dirty="0" err="1" smtClean="0">
                <a:latin typeface="+mj-lt"/>
              </a:rPr>
              <a:t>Да</a:t>
            </a:r>
            <a:r>
              <a:rPr lang="en-US" dirty="0" smtClean="0">
                <a:latin typeface="+mj-lt"/>
              </a:rPr>
              <a:t> </a:t>
            </a:r>
            <a:r>
              <a:rPr lang="en-US" dirty="0" err="1" smtClean="0">
                <a:latin typeface="+mj-lt"/>
              </a:rPr>
              <a:t>би</a:t>
            </a:r>
            <a:r>
              <a:rPr lang="en-US" dirty="0" smtClean="0">
                <a:latin typeface="+mj-lt"/>
              </a:rPr>
              <a:t> </a:t>
            </a:r>
            <a:r>
              <a:rPr lang="en-US" dirty="0" err="1" smtClean="0">
                <a:latin typeface="+mj-lt"/>
              </a:rPr>
              <a:t>се</a:t>
            </a:r>
            <a:r>
              <a:rPr lang="en-US" dirty="0" smtClean="0">
                <a:latin typeface="+mj-lt"/>
              </a:rPr>
              <a:t> </a:t>
            </a:r>
            <a:r>
              <a:rPr lang="en-US" dirty="0" err="1" smtClean="0">
                <a:latin typeface="+mj-lt"/>
              </a:rPr>
              <a:t>стимулисали</a:t>
            </a:r>
            <a:r>
              <a:rPr lang="en-US" dirty="0" smtClean="0">
                <a:latin typeface="+mj-lt"/>
              </a:rPr>
              <a:t> </a:t>
            </a:r>
            <a:r>
              <a:rPr lang="en-US" dirty="0" err="1" smtClean="0">
                <a:latin typeface="+mj-lt"/>
              </a:rPr>
              <a:t>барорецептори</a:t>
            </a:r>
            <a:r>
              <a:rPr lang="en-US" dirty="0" smtClean="0">
                <a:latin typeface="+mj-lt"/>
              </a:rPr>
              <a:t> </a:t>
            </a:r>
            <a:r>
              <a:rPr lang="en-US" dirty="0" err="1" smtClean="0">
                <a:latin typeface="+mj-lt"/>
              </a:rPr>
              <a:t>потребно</a:t>
            </a:r>
            <a:r>
              <a:rPr lang="en-US" dirty="0" smtClean="0">
                <a:latin typeface="+mj-lt"/>
              </a:rPr>
              <a:t> </a:t>
            </a:r>
            <a:r>
              <a:rPr lang="en-US" dirty="0" err="1" smtClean="0">
                <a:latin typeface="+mj-lt"/>
              </a:rPr>
              <a:t>је</a:t>
            </a:r>
            <a:r>
              <a:rPr lang="en-US" dirty="0" smtClean="0">
                <a:latin typeface="+mj-lt"/>
              </a:rPr>
              <a:t> </a:t>
            </a:r>
            <a:r>
              <a:rPr lang="en-US" dirty="0" err="1" smtClean="0">
                <a:latin typeface="+mj-lt"/>
              </a:rPr>
              <a:t>да</a:t>
            </a:r>
            <a:r>
              <a:rPr lang="en-US" dirty="0" smtClean="0">
                <a:latin typeface="+mj-lt"/>
              </a:rPr>
              <a:t> </a:t>
            </a:r>
            <a:r>
              <a:rPr lang="en-US" dirty="0" err="1" smtClean="0">
                <a:latin typeface="+mj-lt"/>
              </a:rPr>
              <a:t>смањење</a:t>
            </a:r>
            <a:r>
              <a:rPr lang="en-US" dirty="0" smtClean="0">
                <a:latin typeface="+mj-lt"/>
              </a:rPr>
              <a:t> у </a:t>
            </a:r>
            <a:r>
              <a:rPr lang="en-US" dirty="0" err="1" smtClean="0">
                <a:latin typeface="+mj-lt"/>
              </a:rPr>
              <a:t>запремини</a:t>
            </a:r>
            <a:r>
              <a:rPr lang="en-US" dirty="0" smtClean="0">
                <a:latin typeface="+mj-lt"/>
              </a:rPr>
              <a:t> </a:t>
            </a:r>
            <a:r>
              <a:rPr lang="en-US" dirty="0" err="1" smtClean="0">
                <a:latin typeface="+mj-lt"/>
              </a:rPr>
              <a:t>крви</a:t>
            </a:r>
            <a:r>
              <a:rPr lang="en-US" dirty="0" smtClean="0">
                <a:latin typeface="+mj-lt"/>
              </a:rPr>
              <a:t> </a:t>
            </a:r>
            <a:r>
              <a:rPr lang="en-US" dirty="0" err="1" smtClean="0">
                <a:latin typeface="+mj-lt"/>
              </a:rPr>
              <a:t>буде</a:t>
            </a:r>
            <a:r>
              <a:rPr lang="en-US" dirty="0" smtClean="0">
                <a:latin typeface="+mj-lt"/>
              </a:rPr>
              <a:t> </a:t>
            </a:r>
            <a:r>
              <a:rPr lang="en-US" dirty="0" err="1" smtClean="0">
                <a:latin typeface="+mj-lt"/>
              </a:rPr>
              <a:t>око</a:t>
            </a:r>
            <a:r>
              <a:rPr lang="en-US" dirty="0" smtClean="0">
                <a:latin typeface="+mj-lt"/>
              </a:rPr>
              <a:t> 10% </a:t>
            </a:r>
            <a:r>
              <a:rPr lang="en-US" dirty="0" err="1" smtClean="0">
                <a:latin typeface="+mj-lt"/>
              </a:rPr>
              <a:t>запремине</a:t>
            </a:r>
            <a:endParaRPr lang="en-US" dirty="0">
              <a:latin typeface="+mj-l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5991944"/>
          </a:xfrm>
        </p:spPr>
        <p:txBody>
          <a:bodyPr/>
          <a:lstStyle/>
          <a:p>
            <a:r>
              <a:rPr lang="en-US" dirty="0" smtClean="0">
                <a:latin typeface="+mj-lt"/>
              </a:rPr>
              <a:t>ВОДА:</a:t>
            </a:r>
          </a:p>
          <a:p>
            <a:endParaRPr lang="en-US" dirty="0" smtClean="0">
              <a:latin typeface="+mj-lt"/>
            </a:endParaRPr>
          </a:p>
          <a:p>
            <a:pPr>
              <a:buNone/>
            </a:pPr>
            <a:endParaRPr lang="en-US" dirty="0" smtClean="0">
              <a:latin typeface="+mj-lt"/>
            </a:endParaRPr>
          </a:p>
          <a:p>
            <a:r>
              <a:rPr lang="en-US" dirty="0" smtClean="0">
                <a:latin typeface="+mj-lt"/>
              </a:rPr>
              <a:t>- </a:t>
            </a:r>
            <a:r>
              <a:rPr lang="en-US" dirty="0" err="1" smtClean="0">
                <a:latin typeface="+mj-lt"/>
              </a:rPr>
              <a:t>структурни</a:t>
            </a:r>
            <a:r>
              <a:rPr lang="en-US" dirty="0" smtClean="0">
                <a:latin typeface="+mj-lt"/>
              </a:rPr>
              <a:t> </a:t>
            </a:r>
            <a:r>
              <a:rPr lang="en-US" dirty="0" err="1" smtClean="0">
                <a:latin typeface="+mj-lt"/>
              </a:rPr>
              <a:t>састојак</a:t>
            </a:r>
            <a:r>
              <a:rPr lang="en-US" dirty="0" smtClean="0">
                <a:latin typeface="+mj-lt"/>
              </a:rPr>
              <a:t> </a:t>
            </a:r>
            <a:r>
              <a:rPr lang="en-US" dirty="0" err="1" smtClean="0">
                <a:latin typeface="+mj-lt"/>
              </a:rPr>
              <a:t>макромолекула</a:t>
            </a:r>
            <a:r>
              <a:rPr lang="en-US" dirty="0" smtClean="0">
                <a:latin typeface="+mj-lt"/>
              </a:rPr>
              <a:t>,</a:t>
            </a:r>
          </a:p>
          <a:p>
            <a:r>
              <a:rPr lang="en-US" dirty="0" smtClean="0">
                <a:latin typeface="+mj-lt"/>
              </a:rPr>
              <a:t>- </a:t>
            </a:r>
            <a:r>
              <a:rPr lang="en-US" dirty="0" err="1" smtClean="0">
                <a:latin typeface="+mj-lt"/>
              </a:rPr>
              <a:t>растварач</a:t>
            </a:r>
            <a:r>
              <a:rPr lang="en-US" dirty="0" smtClean="0">
                <a:latin typeface="+mj-lt"/>
              </a:rPr>
              <a:t> </a:t>
            </a:r>
            <a:r>
              <a:rPr lang="en-US" dirty="0" err="1" smtClean="0">
                <a:latin typeface="+mj-lt"/>
              </a:rPr>
              <a:t>за</a:t>
            </a:r>
            <a:r>
              <a:rPr lang="en-US" dirty="0" smtClean="0">
                <a:latin typeface="+mj-lt"/>
              </a:rPr>
              <a:t> </a:t>
            </a:r>
            <a:r>
              <a:rPr lang="en-US" dirty="0" err="1" smtClean="0">
                <a:latin typeface="+mj-lt"/>
              </a:rPr>
              <a:t>нискомолекулска</a:t>
            </a:r>
            <a:r>
              <a:rPr lang="en-US" dirty="0" smtClean="0">
                <a:latin typeface="+mj-lt"/>
              </a:rPr>
              <a:t> </a:t>
            </a:r>
            <a:r>
              <a:rPr lang="en-US" dirty="0" err="1" smtClean="0">
                <a:latin typeface="+mj-lt"/>
              </a:rPr>
              <a:t>једињења</a:t>
            </a:r>
            <a:r>
              <a:rPr lang="en-US" dirty="0" smtClean="0">
                <a:latin typeface="+mj-lt"/>
              </a:rPr>
              <a:t>,</a:t>
            </a:r>
          </a:p>
          <a:p>
            <a:r>
              <a:rPr lang="en-US" dirty="0" smtClean="0">
                <a:latin typeface="+mj-lt"/>
              </a:rPr>
              <a:t>- </a:t>
            </a:r>
            <a:r>
              <a:rPr lang="en-US" dirty="0" err="1" smtClean="0">
                <a:latin typeface="+mj-lt"/>
              </a:rPr>
              <a:t>супстрат</a:t>
            </a:r>
            <a:r>
              <a:rPr lang="en-US" dirty="0" smtClean="0">
                <a:latin typeface="+mj-lt"/>
              </a:rPr>
              <a:t>, </a:t>
            </a:r>
            <a:r>
              <a:rPr lang="en-US" dirty="0" err="1" smtClean="0">
                <a:latin typeface="+mj-lt"/>
              </a:rPr>
              <a:t>односно</a:t>
            </a:r>
            <a:r>
              <a:rPr lang="en-US" dirty="0" smtClean="0">
                <a:latin typeface="+mj-lt"/>
              </a:rPr>
              <a:t> </a:t>
            </a:r>
            <a:r>
              <a:rPr lang="en-US" dirty="0" err="1" smtClean="0">
                <a:latin typeface="+mj-lt"/>
              </a:rPr>
              <a:t>производ</a:t>
            </a:r>
            <a:r>
              <a:rPr lang="en-US" dirty="0" smtClean="0">
                <a:latin typeface="+mj-lt"/>
              </a:rPr>
              <a:t> </a:t>
            </a:r>
            <a:r>
              <a:rPr lang="en-US" dirty="0" err="1" smtClean="0">
                <a:latin typeface="+mj-lt"/>
              </a:rPr>
              <a:t>ензимских</a:t>
            </a:r>
            <a:r>
              <a:rPr lang="en-US" dirty="0" smtClean="0">
                <a:latin typeface="+mj-lt"/>
              </a:rPr>
              <a:t> </a:t>
            </a:r>
            <a:r>
              <a:rPr lang="en-US" dirty="0" err="1" smtClean="0">
                <a:latin typeface="+mj-lt"/>
              </a:rPr>
              <a:t>реакција</a:t>
            </a:r>
            <a:r>
              <a:rPr lang="en-US" dirty="0" smtClean="0">
                <a:latin typeface="+mj-lt"/>
              </a:rPr>
              <a:t> и</a:t>
            </a:r>
          </a:p>
          <a:p>
            <a:r>
              <a:rPr lang="en-US" dirty="0" smtClean="0">
                <a:latin typeface="+mj-lt"/>
              </a:rPr>
              <a:t>- </a:t>
            </a:r>
            <a:r>
              <a:rPr lang="en-US" dirty="0" err="1" smtClean="0">
                <a:latin typeface="+mj-lt"/>
              </a:rPr>
              <a:t>терморегулатор</a:t>
            </a:r>
            <a:endParaRPr lang="en-US" dirty="0" smtClean="0">
              <a:latin typeface="+mj-lt"/>
            </a:endParaRPr>
          </a:p>
          <a:p>
            <a:endParaRPr lang="en-US" dirty="0">
              <a:latin typeface="+mj-l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4043362" cy="6715148"/>
          </a:xfrm>
        </p:spPr>
        <p:txBody>
          <a:bodyPr>
            <a:noAutofit/>
          </a:bodyPr>
          <a:lstStyle/>
          <a:p>
            <a:r>
              <a:rPr lang="en-US" sz="1600" dirty="0" err="1" smtClean="0">
                <a:latin typeface="+mj-lt"/>
                <a:cs typeface="Arial" pitchFamily="34" charset="0"/>
              </a:rPr>
              <a:t>Када</a:t>
            </a:r>
            <a:r>
              <a:rPr lang="en-US" sz="1600" dirty="0" smtClean="0">
                <a:latin typeface="+mj-lt"/>
                <a:cs typeface="Arial" pitchFamily="34" charset="0"/>
              </a:rPr>
              <a:t> </a:t>
            </a:r>
            <a:r>
              <a:rPr lang="en-US" sz="1600" dirty="0" err="1" smtClean="0">
                <a:latin typeface="+mj-lt"/>
                <a:cs typeface="Arial" pitchFamily="34" charset="0"/>
              </a:rPr>
              <a:t>је</a:t>
            </a:r>
            <a:r>
              <a:rPr lang="en-US" sz="1600" dirty="0" smtClean="0">
                <a:latin typeface="+mj-lt"/>
                <a:cs typeface="Arial" pitchFamily="34" charset="0"/>
              </a:rPr>
              <a:t> </a:t>
            </a:r>
            <a:r>
              <a:rPr lang="en-US" sz="1600" dirty="0" err="1" smtClean="0">
                <a:latin typeface="+mj-lt"/>
                <a:cs typeface="Arial" pitchFamily="34" charset="0"/>
              </a:rPr>
              <a:t>присутна</a:t>
            </a:r>
            <a:r>
              <a:rPr lang="en-US" sz="1600" dirty="0" smtClean="0">
                <a:latin typeface="+mj-lt"/>
                <a:cs typeface="Arial" pitchFamily="34" charset="0"/>
              </a:rPr>
              <a:t> </a:t>
            </a:r>
            <a:r>
              <a:rPr lang="en-US" sz="1600" dirty="0" err="1" smtClean="0">
                <a:latin typeface="+mj-lt"/>
                <a:cs typeface="Arial" pitchFamily="34" charset="0"/>
              </a:rPr>
              <a:t>хиповолемија</a:t>
            </a:r>
            <a:r>
              <a:rPr lang="en-US" sz="1600" dirty="0" smtClean="0">
                <a:latin typeface="+mj-lt"/>
                <a:cs typeface="Arial" pitchFamily="34" charset="0"/>
              </a:rPr>
              <a:t>, </a:t>
            </a:r>
            <a:r>
              <a:rPr lang="en-US" sz="1600" dirty="0" err="1" smtClean="0">
                <a:latin typeface="+mj-lt"/>
                <a:cs typeface="Arial" pitchFamily="34" charset="0"/>
              </a:rPr>
              <a:t>нема</a:t>
            </a:r>
            <a:r>
              <a:rPr lang="en-US" sz="1600" dirty="0" smtClean="0">
                <a:latin typeface="+mj-lt"/>
                <a:cs typeface="Arial" pitchFamily="34" charset="0"/>
              </a:rPr>
              <a:t> </a:t>
            </a:r>
            <a:r>
              <a:rPr lang="en-US" sz="1600" dirty="0" err="1" smtClean="0">
                <a:latin typeface="+mj-lt"/>
                <a:cs typeface="Arial" pitchFamily="34" charset="0"/>
              </a:rPr>
              <a:t>промене</a:t>
            </a:r>
            <a:r>
              <a:rPr lang="en-US" sz="1600" dirty="0" smtClean="0">
                <a:latin typeface="+mj-lt"/>
                <a:cs typeface="Arial" pitchFamily="34" charset="0"/>
              </a:rPr>
              <a:t> у </a:t>
            </a:r>
            <a:r>
              <a:rPr lang="en-US" sz="1600" dirty="0" err="1" smtClean="0">
                <a:latin typeface="+mj-lt"/>
                <a:cs typeface="Arial" pitchFamily="34" charset="0"/>
              </a:rPr>
              <a:t>осмотској</a:t>
            </a:r>
            <a:r>
              <a:rPr lang="en-US" sz="1600" dirty="0" smtClean="0">
                <a:latin typeface="+mj-lt"/>
                <a:cs typeface="Arial" pitchFamily="34" charset="0"/>
              </a:rPr>
              <a:t> </a:t>
            </a:r>
            <a:r>
              <a:rPr lang="en-US" sz="1600" dirty="0" err="1" smtClean="0">
                <a:latin typeface="+mj-lt"/>
                <a:cs typeface="Arial" pitchFamily="34" charset="0"/>
              </a:rPr>
              <a:t>регулацији</a:t>
            </a:r>
            <a:r>
              <a:rPr lang="en-US" sz="1600" dirty="0" smtClean="0">
                <a:latin typeface="+mj-lt"/>
                <a:cs typeface="Arial" pitchFamily="34" charset="0"/>
              </a:rPr>
              <a:t>, </a:t>
            </a:r>
            <a:r>
              <a:rPr lang="en-US" sz="1600" dirty="0" err="1" smtClean="0">
                <a:latin typeface="+mj-lt"/>
                <a:cs typeface="Arial" pitchFamily="34" charset="0"/>
              </a:rPr>
              <a:t>али</a:t>
            </a:r>
            <a:r>
              <a:rPr lang="en-US" sz="1600" dirty="0" smtClean="0">
                <a:latin typeface="+mj-lt"/>
                <a:cs typeface="Arial" pitchFamily="34" charset="0"/>
              </a:rPr>
              <a:t> </a:t>
            </a:r>
            <a:r>
              <a:rPr lang="en-US" sz="1600" dirty="0" err="1" smtClean="0">
                <a:latin typeface="+mj-lt"/>
                <a:cs typeface="Arial" pitchFamily="34" charset="0"/>
              </a:rPr>
              <a:t>је</a:t>
            </a:r>
            <a:r>
              <a:rPr lang="en-US" sz="1600" dirty="0" smtClean="0">
                <a:latin typeface="+mj-lt"/>
                <a:cs typeface="Arial" pitchFamily="34" charset="0"/>
              </a:rPr>
              <a:t> у </a:t>
            </a:r>
            <a:r>
              <a:rPr lang="en-US" sz="1600" dirty="0" err="1" smtClean="0">
                <a:latin typeface="+mj-lt"/>
                <a:cs typeface="Arial" pitchFamily="34" charset="0"/>
              </a:rPr>
              <a:t>тој</a:t>
            </a:r>
            <a:r>
              <a:rPr lang="en-US" sz="1600" dirty="0" smtClean="0">
                <a:latin typeface="+mj-lt"/>
                <a:cs typeface="Arial" pitchFamily="34" charset="0"/>
              </a:rPr>
              <a:t> </a:t>
            </a:r>
            <a:r>
              <a:rPr lang="en-US" sz="1600" dirty="0" err="1" smtClean="0">
                <a:latin typeface="+mj-lt"/>
                <a:cs typeface="Arial" pitchFamily="34" charset="0"/>
              </a:rPr>
              <a:t>ситуацији</a:t>
            </a:r>
            <a:r>
              <a:rPr lang="en-US" sz="1600" dirty="0" smtClean="0">
                <a:latin typeface="+mj-lt"/>
                <a:cs typeface="Arial" pitchFamily="34" charset="0"/>
              </a:rPr>
              <a:t> </a:t>
            </a:r>
            <a:r>
              <a:rPr lang="en-US" sz="1600" dirty="0" err="1" smtClean="0">
                <a:latin typeface="+mj-lt"/>
                <a:cs typeface="Arial" pitchFamily="34" charset="0"/>
              </a:rPr>
              <a:t>смањен</a:t>
            </a:r>
            <a:r>
              <a:rPr lang="en-US" sz="1600" dirty="0" smtClean="0">
                <a:latin typeface="+mj-lt"/>
                <a:cs typeface="Arial" pitchFamily="34" charset="0"/>
              </a:rPr>
              <a:t> </a:t>
            </a:r>
            <a:r>
              <a:rPr lang="en-US" sz="1600" dirty="0" err="1" smtClean="0">
                <a:latin typeface="+mj-lt"/>
                <a:cs typeface="Arial" pitchFamily="34" charset="0"/>
              </a:rPr>
              <a:t>праг</a:t>
            </a:r>
            <a:r>
              <a:rPr lang="en-US" sz="1600" dirty="0" smtClean="0">
                <a:latin typeface="+mj-lt"/>
                <a:cs typeface="Arial" pitchFamily="34" charset="0"/>
              </a:rPr>
              <a:t>, </a:t>
            </a:r>
            <a:r>
              <a:rPr lang="en-US" sz="1600" dirty="0" err="1" smtClean="0">
                <a:latin typeface="+mj-lt"/>
                <a:cs typeface="Arial" pitchFamily="34" charset="0"/>
              </a:rPr>
              <a:t>односно</a:t>
            </a:r>
            <a:r>
              <a:rPr lang="en-US" sz="1600" dirty="0" smtClean="0">
                <a:latin typeface="+mj-lt"/>
                <a:cs typeface="Arial" pitchFamily="34" charset="0"/>
              </a:rPr>
              <a:t> </a:t>
            </a:r>
            <a:r>
              <a:rPr lang="en-US" sz="1600" dirty="0" err="1" smtClean="0">
                <a:latin typeface="+mj-lt"/>
                <a:cs typeface="Arial" pitchFamily="34" charset="0"/>
              </a:rPr>
              <a:t>вредност</a:t>
            </a:r>
            <a:r>
              <a:rPr lang="en-US" sz="1600" dirty="0" smtClean="0">
                <a:latin typeface="+mj-lt"/>
                <a:cs typeface="Arial" pitchFamily="34" charset="0"/>
              </a:rPr>
              <a:t> </a:t>
            </a:r>
            <a:r>
              <a:rPr lang="en-US" sz="1600" dirty="0" err="1" smtClean="0">
                <a:latin typeface="+mj-lt"/>
                <a:cs typeface="Arial" pitchFamily="34" charset="0"/>
              </a:rPr>
              <a:t>осмолалности</a:t>
            </a:r>
            <a:r>
              <a:rPr lang="en-US" sz="1600" dirty="0" smtClean="0">
                <a:latin typeface="+mj-lt"/>
                <a:cs typeface="Arial" pitchFamily="34" charset="0"/>
              </a:rPr>
              <a:t> </a:t>
            </a:r>
            <a:r>
              <a:rPr lang="en-US" sz="1600" dirty="0" err="1" smtClean="0">
                <a:latin typeface="+mj-lt"/>
                <a:cs typeface="Arial" pitchFamily="34" charset="0"/>
              </a:rPr>
              <a:t>када</a:t>
            </a:r>
            <a:r>
              <a:rPr lang="en-US" sz="1600" dirty="0" smtClean="0">
                <a:latin typeface="+mj-lt"/>
                <a:cs typeface="Arial" pitchFamily="34" charset="0"/>
              </a:rPr>
              <a:t> </a:t>
            </a:r>
            <a:r>
              <a:rPr lang="en-US" sz="1600" dirty="0" err="1" smtClean="0">
                <a:latin typeface="+mj-lt"/>
                <a:cs typeface="Arial" pitchFamily="34" charset="0"/>
              </a:rPr>
              <a:t>почиње</a:t>
            </a:r>
            <a:r>
              <a:rPr lang="en-US" sz="1600" dirty="0" smtClean="0">
                <a:latin typeface="+mj-lt"/>
                <a:cs typeface="Arial" pitchFamily="34" charset="0"/>
              </a:rPr>
              <a:t> </a:t>
            </a:r>
            <a:r>
              <a:rPr lang="en-US" sz="1600" dirty="0" err="1" smtClean="0">
                <a:latin typeface="+mj-lt"/>
                <a:cs typeface="Arial" pitchFamily="34" charset="0"/>
              </a:rPr>
              <a:t>лучење</a:t>
            </a:r>
            <a:r>
              <a:rPr lang="en-US" sz="1600" dirty="0" smtClean="0">
                <a:latin typeface="+mj-lt"/>
                <a:cs typeface="Arial" pitchFamily="34" charset="0"/>
              </a:rPr>
              <a:t> АDH, </a:t>
            </a:r>
            <a:r>
              <a:rPr lang="en-US" sz="1600" dirty="0" err="1" smtClean="0">
                <a:latin typeface="+mj-lt"/>
                <a:cs typeface="Arial" pitchFamily="34" charset="0"/>
              </a:rPr>
              <a:t>па</a:t>
            </a:r>
            <a:r>
              <a:rPr lang="en-US" sz="1600" dirty="0" smtClean="0">
                <a:latin typeface="+mj-lt"/>
                <a:cs typeface="Arial" pitchFamily="34" charset="0"/>
              </a:rPr>
              <a:t> </a:t>
            </a:r>
            <a:r>
              <a:rPr lang="en-US" sz="1600" dirty="0" err="1" smtClean="0">
                <a:latin typeface="+mj-lt"/>
                <a:cs typeface="Arial" pitchFamily="34" charset="0"/>
              </a:rPr>
              <a:t>цео</a:t>
            </a:r>
            <a:r>
              <a:rPr lang="en-US" sz="1600" dirty="0" smtClean="0">
                <a:latin typeface="+mj-lt"/>
                <a:cs typeface="Arial" pitchFamily="34" charset="0"/>
              </a:rPr>
              <a:t> </a:t>
            </a:r>
            <a:r>
              <a:rPr lang="en-US" sz="1600" dirty="0" err="1" smtClean="0">
                <a:latin typeface="+mj-lt"/>
                <a:cs typeface="Arial" pitchFamily="34" charset="0"/>
              </a:rPr>
              <a:t>систем</a:t>
            </a:r>
            <a:r>
              <a:rPr lang="en-US" sz="1600" dirty="0" smtClean="0">
                <a:latin typeface="+mj-lt"/>
                <a:cs typeface="Arial" pitchFamily="34" charset="0"/>
              </a:rPr>
              <a:t> </a:t>
            </a:r>
            <a:r>
              <a:rPr lang="en-US" sz="1600" dirty="0" err="1" smtClean="0">
                <a:latin typeface="+mj-lt"/>
                <a:cs typeface="Arial" pitchFamily="34" charset="0"/>
              </a:rPr>
              <a:t>постаје</a:t>
            </a:r>
            <a:r>
              <a:rPr lang="en-US" sz="1600" dirty="0" smtClean="0">
                <a:latin typeface="+mj-lt"/>
                <a:cs typeface="Arial" pitchFamily="34" charset="0"/>
              </a:rPr>
              <a:t> </a:t>
            </a:r>
            <a:r>
              <a:rPr lang="en-US" sz="1600" dirty="0" err="1" smtClean="0">
                <a:latin typeface="+mj-lt"/>
                <a:cs typeface="Arial" pitchFamily="34" charset="0"/>
              </a:rPr>
              <a:t>осетљивији</a:t>
            </a:r>
            <a:endParaRPr lang="sr-Cyrl-RS" sz="1600" dirty="0" smtClean="0">
              <a:latin typeface="+mj-lt"/>
              <a:cs typeface="Arial" pitchFamily="34" charset="0"/>
            </a:endParaRPr>
          </a:p>
          <a:p>
            <a:r>
              <a:rPr lang="en-US" sz="1600" dirty="0" err="1" smtClean="0">
                <a:latin typeface="+mj-lt"/>
                <a:cs typeface="Arial" pitchFamily="34" charset="0"/>
              </a:rPr>
              <a:t>После</a:t>
            </a:r>
            <a:r>
              <a:rPr lang="en-US" sz="1600" dirty="0" smtClean="0">
                <a:latin typeface="+mj-lt"/>
                <a:cs typeface="Arial" pitchFamily="34" charset="0"/>
              </a:rPr>
              <a:t> </a:t>
            </a:r>
            <a:r>
              <a:rPr lang="en-US" sz="1600" dirty="0" err="1" smtClean="0">
                <a:latin typeface="+mj-lt"/>
                <a:cs typeface="Arial" pitchFamily="34" charset="0"/>
              </a:rPr>
              <a:t>стимулације</a:t>
            </a:r>
            <a:r>
              <a:rPr lang="en-US" sz="1600" dirty="0" smtClean="0">
                <a:latin typeface="+mj-lt"/>
                <a:cs typeface="Arial" pitchFamily="34" charset="0"/>
              </a:rPr>
              <a:t> </a:t>
            </a:r>
            <a:r>
              <a:rPr lang="en-US" sz="1600" dirty="0" err="1" smtClean="0">
                <a:latin typeface="+mj-lt"/>
                <a:cs typeface="Arial" pitchFamily="34" charset="0"/>
              </a:rPr>
              <a:t>лучења</a:t>
            </a:r>
            <a:r>
              <a:rPr lang="en-US" sz="1600" dirty="0" smtClean="0">
                <a:latin typeface="+mj-lt"/>
                <a:cs typeface="Arial" pitchFamily="34" charset="0"/>
              </a:rPr>
              <a:t>, АDH </a:t>
            </a:r>
            <a:r>
              <a:rPr lang="en-US" sz="1600" dirty="0" err="1" smtClean="0">
                <a:latin typeface="+mj-lt"/>
                <a:cs typeface="Arial" pitchFamily="34" charset="0"/>
              </a:rPr>
              <a:t>се</a:t>
            </a:r>
            <a:r>
              <a:rPr lang="en-US" sz="1600" dirty="0" smtClean="0">
                <a:latin typeface="+mj-lt"/>
                <a:cs typeface="Arial" pitchFamily="34" charset="0"/>
              </a:rPr>
              <a:t> </a:t>
            </a:r>
            <a:r>
              <a:rPr lang="en-US" sz="1600" dirty="0" err="1" smtClean="0">
                <a:latin typeface="+mj-lt"/>
                <a:cs typeface="Arial" pitchFamily="34" charset="0"/>
              </a:rPr>
              <a:t>везује</a:t>
            </a:r>
            <a:r>
              <a:rPr lang="en-US" sz="1600" dirty="0" smtClean="0">
                <a:latin typeface="+mj-lt"/>
                <a:cs typeface="Arial" pitchFamily="34" charset="0"/>
              </a:rPr>
              <a:t> V2 </a:t>
            </a:r>
            <a:r>
              <a:rPr lang="en-US" sz="1600" dirty="0" err="1" smtClean="0">
                <a:latin typeface="+mj-lt"/>
                <a:cs typeface="Arial" pitchFamily="34" charset="0"/>
              </a:rPr>
              <a:t>рецепторе</a:t>
            </a:r>
            <a:r>
              <a:rPr lang="en-US" sz="1600" dirty="0" smtClean="0">
                <a:latin typeface="+mj-lt"/>
                <a:cs typeface="Arial" pitchFamily="34" charset="0"/>
              </a:rPr>
              <a:t> </a:t>
            </a:r>
            <a:r>
              <a:rPr lang="en-US" sz="1600" dirty="0" err="1" smtClean="0">
                <a:latin typeface="+mj-lt"/>
                <a:cs typeface="Arial" pitchFamily="34" charset="0"/>
              </a:rPr>
              <a:t>на</a:t>
            </a:r>
            <a:r>
              <a:rPr lang="en-US" sz="1600" dirty="0" smtClean="0">
                <a:latin typeface="+mj-lt"/>
                <a:cs typeface="Arial" pitchFamily="34" charset="0"/>
              </a:rPr>
              <a:t> </a:t>
            </a:r>
            <a:r>
              <a:rPr lang="en-US" sz="1600" dirty="0" err="1" smtClean="0">
                <a:latin typeface="+mj-lt"/>
                <a:cs typeface="Arial" pitchFamily="34" charset="0"/>
              </a:rPr>
              <a:t>базолатералној</a:t>
            </a:r>
            <a:r>
              <a:rPr lang="en-US" sz="1600" dirty="0" smtClean="0">
                <a:latin typeface="+mj-lt"/>
                <a:cs typeface="Arial" pitchFamily="34" charset="0"/>
              </a:rPr>
              <a:t> </a:t>
            </a:r>
            <a:r>
              <a:rPr lang="en-US" sz="1600" dirty="0" err="1" smtClean="0">
                <a:latin typeface="+mj-lt"/>
                <a:cs typeface="Arial" pitchFamily="34" charset="0"/>
              </a:rPr>
              <a:t>мембрани</a:t>
            </a:r>
            <a:r>
              <a:rPr lang="en-US" sz="1600" dirty="0" smtClean="0">
                <a:latin typeface="+mj-lt"/>
                <a:cs typeface="Arial" pitchFamily="34" charset="0"/>
              </a:rPr>
              <a:t> </a:t>
            </a:r>
            <a:r>
              <a:rPr lang="en-US" sz="1600" dirty="0" err="1" smtClean="0">
                <a:latin typeface="+mj-lt"/>
                <a:cs typeface="Arial" pitchFamily="34" charset="0"/>
              </a:rPr>
              <a:t>дисталних</a:t>
            </a:r>
            <a:r>
              <a:rPr lang="en-US" sz="1600" dirty="0" smtClean="0">
                <a:latin typeface="+mj-lt"/>
                <a:cs typeface="Arial" pitchFamily="34" charset="0"/>
              </a:rPr>
              <a:t> </a:t>
            </a:r>
            <a:r>
              <a:rPr lang="en-US" sz="1600" dirty="0" err="1" smtClean="0">
                <a:latin typeface="+mj-lt"/>
                <a:cs typeface="Arial" pitchFamily="34" charset="0"/>
              </a:rPr>
              <a:t>тубула</a:t>
            </a:r>
            <a:r>
              <a:rPr lang="en-US" sz="1600" dirty="0" smtClean="0">
                <a:latin typeface="+mj-lt"/>
                <a:cs typeface="Arial" pitchFamily="34" charset="0"/>
              </a:rPr>
              <a:t> и </a:t>
            </a:r>
            <a:r>
              <a:rPr lang="en-US" sz="1600" dirty="0" err="1" smtClean="0">
                <a:latin typeface="+mj-lt"/>
                <a:cs typeface="Arial" pitchFamily="34" charset="0"/>
              </a:rPr>
              <a:t>сабирних</a:t>
            </a:r>
            <a:r>
              <a:rPr lang="en-US" sz="1600" dirty="0" smtClean="0">
                <a:latin typeface="+mj-lt"/>
                <a:cs typeface="Arial" pitchFamily="34" charset="0"/>
              </a:rPr>
              <a:t> </a:t>
            </a:r>
            <a:r>
              <a:rPr lang="en-US" sz="1600" dirty="0" err="1" smtClean="0">
                <a:latin typeface="+mj-lt"/>
                <a:cs typeface="Arial" pitchFamily="34" charset="0"/>
              </a:rPr>
              <a:t>цевчица</a:t>
            </a:r>
            <a:r>
              <a:rPr lang="en-US" sz="1600" dirty="0" smtClean="0">
                <a:latin typeface="+mj-lt"/>
                <a:cs typeface="Arial" pitchFamily="34" charset="0"/>
              </a:rPr>
              <a:t> </a:t>
            </a:r>
            <a:endParaRPr lang="sr-Cyrl-RS" sz="1600" dirty="0" smtClean="0">
              <a:latin typeface="+mj-lt"/>
              <a:cs typeface="Arial" pitchFamily="34" charset="0"/>
            </a:endParaRPr>
          </a:p>
          <a:p>
            <a:r>
              <a:rPr lang="en-US" sz="1600" dirty="0" err="1" smtClean="0">
                <a:latin typeface="+mj-lt"/>
                <a:cs typeface="Arial" pitchFamily="34" charset="0"/>
              </a:rPr>
              <a:t>Ова</a:t>
            </a:r>
            <a:r>
              <a:rPr lang="en-US" sz="1600" dirty="0" smtClean="0">
                <a:latin typeface="+mj-lt"/>
                <a:cs typeface="Arial" pitchFamily="34" charset="0"/>
              </a:rPr>
              <a:t> </a:t>
            </a:r>
            <a:r>
              <a:rPr lang="en-US" sz="1600" dirty="0" err="1" smtClean="0">
                <a:latin typeface="+mj-lt"/>
                <a:cs typeface="Arial" pitchFamily="34" charset="0"/>
              </a:rPr>
              <a:t>интеракција</a:t>
            </a:r>
            <a:r>
              <a:rPr lang="en-US" sz="1600" dirty="0" smtClean="0">
                <a:latin typeface="+mj-lt"/>
                <a:cs typeface="Arial" pitchFamily="34" charset="0"/>
              </a:rPr>
              <a:t> </a:t>
            </a:r>
            <a:r>
              <a:rPr lang="en-US" sz="1600" dirty="0" err="1" smtClean="0">
                <a:latin typeface="+mj-lt"/>
                <a:cs typeface="Arial" pitchFamily="34" charset="0"/>
              </a:rPr>
              <a:t>доводи</a:t>
            </a:r>
            <a:r>
              <a:rPr lang="en-US" sz="1600" dirty="0" smtClean="0">
                <a:latin typeface="+mj-lt"/>
                <a:cs typeface="Arial" pitchFamily="34" charset="0"/>
              </a:rPr>
              <a:t> </a:t>
            </a:r>
            <a:r>
              <a:rPr lang="en-US" sz="1600" dirty="0" err="1" smtClean="0">
                <a:latin typeface="+mj-lt"/>
                <a:cs typeface="Arial" pitchFamily="34" charset="0"/>
              </a:rPr>
              <a:t>до</a:t>
            </a:r>
            <a:r>
              <a:rPr lang="en-US" sz="1600" dirty="0" smtClean="0">
                <a:latin typeface="+mj-lt"/>
                <a:cs typeface="Arial" pitchFamily="34" charset="0"/>
              </a:rPr>
              <a:t> </a:t>
            </a:r>
            <a:r>
              <a:rPr lang="en-US" sz="1600" dirty="0" err="1" smtClean="0">
                <a:latin typeface="+mj-lt"/>
                <a:cs typeface="Arial" pitchFamily="34" charset="0"/>
              </a:rPr>
              <a:t>повећања</a:t>
            </a:r>
            <a:r>
              <a:rPr lang="en-US" sz="1600" dirty="0" smtClean="0">
                <a:latin typeface="+mj-lt"/>
                <a:cs typeface="Arial" pitchFamily="34" charset="0"/>
              </a:rPr>
              <a:t> </a:t>
            </a:r>
            <a:r>
              <a:rPr lang="en-US" sz="1600" dirty="0" err="1" smtClean="0">
                <a:latin typeface="+mj-lt"/>
                <a:cs typeface="Arial" pitchFamily="34" charset="0"/>
              </a:rPr>
              <a:t>активности</a:t>
            </a:r>
            <a:r>
              <a:rPr lang="en-US" sz="1600" dirty="0" smtClean="0">
                <a:latin typeface="+mj-lt"/>
                <a:cs typeface="Arial" pitchFamily="34" charset="0"/>
              </a:rPr>
              <a:t> </a:t>
            </a:r>
            <a:r>
              <a:rPr lang="en-US" sz="1600" dirty="0" err="1" smtClean="0">
                <a:latin typeface="+mj-lt"/>
                <a:cs typeface="Arial" pitchFamily="34" charset="0"/>
              </a:rPr>
              <a:t>аденилат-циклазе</a:t>
            </a:r>
            <a:r>
              <a:rPr lang="en-US" sz="1600" dirty="0" smtClean="0">
                <a:latin typeface="+mj-lt"/>
                <a:cs typeface="Arial" pitchFamily="34" charset="0"/>
              </a:rPr>
              <a:t> </a:t>
            </a:r>
            <a:r>
              <a:rPr lang="en-US" sz="1600" dirty="0" err="1" smtClean="0">
                <a:latin typeface="+mj-lt"/>
                <a:cs typeface="Arial" pitchFamily="34" charset="0"/>
              </a:rPr>
              <a:t>која</a:t>
            </a:r>
            <a:r>
              <a:rPr lang="en-US" sz="1600" dirty="0" smtClean="0">
                <a:latin typeface="+mj-lt"/>
                <a:cs typeface="Arial" pitchFamily="34" charset="0"/>
              </a:rPr>
              <a:t> </a:t>
            </a:r>
            <a:r>
              <a:rPr lang="en-US" sz="1600" dirty="0" err="1" smtClean="0">
                <a:latin typeface="+mj-lt"/>
                <a:cs typeface="Arial" pitchFamily="34" charset="0"/>
              </a:rPr>
              <a:t>катализује</a:t>
            </a:r>
            <a:r>
              <a:rPr lang="en-US" sz="1600" dirty="0" smtClean="0">
                <a:latin typeface="+mj-lt"/>
                <a:cs typeface="Arial" pitchFamily="34" charset="0"/>
              </a:rPr>
              <a:t> </a:t>
            </a:r>
            <a:r>
              <a:rPr lang="en-US" sz="1600" dirty="0" err="1" smtClean="0">
                <a:latin typeface="+mj-lt"/>
                <a:cs typeface="Arial" pitchFamily="34" charset="0"/>
              </a:rPr>
              <a:t>стварање</a:t>
            </a:r>
            <a:r>
              <a:rPr lang="en-US" sz="1600" dirty="0" smtClean="0">
                <a:latin typeface="+mj-lt"/>
                <a:cs typeface="Arial" pitchFamily="34" charset="0"/>
              </a:rPr>
              <a:t> </a:t>
            </a:r>
            <a:r>
              <a:rPr lang="en-US" sz="1600" dirty="0" err="1" smtClean="0">
                <a:latin typeface="+mj-lt"/>
                <a:cs typeface="Arial" pitchFamily="34" charset="0"/>
              </a:rPr>
              <a:t>цикличног</a:t>
            </a:r>
            <a:r>
              <a:rPr lang="en-US" sz="1600" dirty="0" smtClean="0">
                <a:latin typeface="+mj-lt"/>
                <a:cs typeface="Arial" pitchFamily="34" charset="0"/>
              </a:rPr>
              <a:t> </a:t>
            </a:r>
            <a:r>
              <a:rPr lang="en-US" sz="1600" dirty="0" err="1" smtClean="0">
                <a:latin typeface="+mj-lt"/>
                <a:cs typeface="Arial" pitchFamily="34" charset="0"/>
              </a:rPr>
              <a:t>cАМP</a:t>
            </a:r>
            <a:r>
              <a:rPr lang="en-US" sz="1600" dirty="0" smtClean="0">
                <a:latin typeface="+mj-lt"/>
                <a:cs typeface="Arial" pitchFamily="34" charset="0"/>
              </a:rPr>
              <a:t>, а </a:t>
            </a:r>
            <a:r>
              <a:rPr lang="en-US" sz="1600" dirty="0" err="1" smtClean="0">
                <a:latin typeface="+mj-lt"/>
                <a:cs typeface="Arial" pitchFamily="34" charset="0"/>
              </a:rPr>
              <a:t>cАМP</a:t>
            </a:r>
            <a:r>
              <a:rPr lang="en-US" sz="1600" dirty="0" smtClean="0">
                <a:latin typeface="+mj-lt"/>
                <a:cs typeface="Arial" pitchFamily="34" charset="0"/>
              </a:rPr>
              <a:t> </a:t>
            </a:r>
            <a:r>
              <a:rPr lang="en-US" sz="1600" dirty="0" err="1" smtClean="0">
                <a:latin typeface="+mj-lt"/>
                <a:cs typeface="Arial" pitchFamily="34" charset="0"/>
              </a:rPr>
              <a:t>активира</a:t>
            </a:r>
            <a:r>
              <a:rPr lang="en-US" sz="1600" dirty="0" smtClean="0">
                <a:latin typeface="+mj-lt"/>
                <a:cs typeface="Arial" pitchFamily="34" charset="0"/>
              </a:rPr>
              <a:t> </a:t>
            </a:r>
            <a:r>
              <a:rPr lang="en-US" sz="1600" dirty="0" err="1" smtClean="0">
                <a:latin typeface="+mj-lt"/>
                <a:cs typeface="Arial" pitchFamily="34" charset="0"/>
              </a:rPr>
              <a:t>протеин</a:t>
            </a:r>
            <a:r>
              <a:rPr lang="en-US" sz="1600" dirty="0" smtClean="0">
                <a:latin typeface="+mj-lt"/>
                <a:cs typeface="Arial" pitchFamily="34" charset="0"/>
              </a:rPr>
              <a:t> </a:t>
            </a:r>
            <a:r>
              <a:rPr lang="en-US" sz="1600" dirty="0" err="1" smtClean="0">
                <a:latin typeface="+mj-lt"/>
                <a:cs typeface="Arial" pitchFamily="34" charset="0"/>
              </a:rPr>
              <a:t>киназу</a:t>
            </a:r>
            <a:r>
              <a:rPr lang="en-US" sz="1600" dirty="0" smtClean="0">
                <a:latin typeface="+mj-lt"/>
                <a:cs typeface="Arial" pitchFamily="34" charset="0"/>
              </a:rPr>
              <a:t> А</a:t>
            </a:r>
            <a:endParaRPr lang="sr-Cyrl-RS" sz="1600" dirty="0" smtClean="0">
              <a:latin typeface="+mj-lt"/>
              <a:cs typeface="Arial" pitchFamily="34" charset="0"/>
            </a:endParaRPr>
          </a:p>
          <a:p>
            <a:r>
              <a:rPr lang="en-US" sz="1600" dirty="0" err="1" smtClean="0">
                <a:latin typeface="+mj-lt"/>
                <a:cs typeface="Arial" pitchFamily="34" charset="0"/>
              </a:rPr>
              <a:t>Као</a:t>
            </a:r>
            <a:r>
              <a:rPr lang="en-US" sz="1600" dirty="0" smtClean="0">
                <a:latin typeface="+mj-lt"/>
                <a:cs typeface="Arial" pitchFamily="34" charset="0"/>
              </a:rPr>
              <a:t> </a:t>
            </a:r>
            <a:r>
              <a:rPr lang="en-US" sz="1600" dirty="0" err="1" smtClean="0">
                <a:latin typeface="+mj-lt"/>
                <a:cs typeface="Arial" pitchFamily="34" charset="0"/>
              </a:rPr>
              <a:t>одговор</a:t>
            </a:r>
            <a:r>
              <a:rPr lang="en-US" sz="1600" dirty="0" smtClean="0">
                <a:latin typeface="+mj-lt"/>
                <a:cs typeface="Arial" pitchFamily="34" charset="0"/>
              </a:rPr>
              <a:t> </a:t>
            </a:r>
            <a:r>
              <a:rPr lang="en-US" sz="1600" dirty="0" err="1" smtClean="0">
                <a:latin typeface="+mj-lt"/>
                <a:cs typeface="Arial" pitchFamily="34" charset="0"/>
              </a:rPr>
              <a:t>на</a:t>
            </a:r>
            <a:r>
              <a:rPr lang="en-US" sz="1600" dirty="0" smtClean="0">
                <a:latin typeface="+mj-lt"/>
                <a:cs typeface="Arial" pitchFamily="34" charset="0"/>
              </a:rPr>
              <a:t> </a:t>
            </a:r>
            <a:r>
              <a:rPr lang="en-US" sz="1600" dirty="0" err="1" smtClean="0">
                <a:latin typeface="+mj-lt"/>
                <a:cs typeface="Arial" pitchFamily="34" charset="0"/>
              </a:rPr>
              <a:t>овај</a:t>
            </a:r>
            <a:r>
              <a:rPr lang="en-US" sz="1600" dirty="0" smtClean="0">
                <a:latin typeface="+mj-lt"/>
                <a:cs typeface="Arial" pitchFamily="34" charset="0"/>
              </a:rPr>
              <a:t> </a:t>
            </a:r>
            <a:r>
              <a:rPr lang="en-US" sz="1600" dirty="0" err="1" smtClean="0">
                <a:latin typeface="+mj-lt"/>
                <a:cs typeface="Arial" pitchFamily="34" charset="0"/>
              </a:rPr>
              <a:t>процес</a:t>
            </a:r>
            <a:r>
              <a:rPr lang="en-US" sz="1600" dirty="0" smtClean="0">
                <a:latin typeface="+mj-lt"/>
                <a:cs typeface="Arial" pitchFamily="34" charset="0"/>
              </a:rPr>
              <a:t>  </a:t>
            </a:r>
            <a:r>
              <a:rPr lang="en-US" sz="1600" dirty="0" err="1" smtClean="0">
                <a:latin typeface="+mj-lt"/>
                <a:cs typeface="Arial" pitchFamily="34" charset="0"/>
              </a:rPr>
              <a:t>фосфорилације</a:t>
            </a:r>
            <a:r>
              <a:rPr lang="en-US" sz="1600" dirty="0" smtClean="0">
                <a:latin typeface="+mj-lt"/>
                <a:cs typeface="Arial" pitchFamily="34" charset="0"/>
              </a:rPr>
              <a:t>, </a:t>
            </a:r>
            <a:r>
              <a:rPr lang="en-US" sz="1600" dirty="0" err="1" smtClean="0">
                <a:latin typeface="+mj-lt"/>
                <a:cs typeface="Arial" pitchFamily="34" charset="0"/>
              </a:rPr>
              <a:t>долази</a:t>
            </a:r>
            <a:r>
              <a:rPr lang="en-US" sz="1600" dirty="0" smtClean="0">
                <a:latin typeface="+mj-lt"/>
                <a:cs typeface="Arial" pitchFamily="34" charset="0"/>
              </a:rPr>
              <a:t> </a:t>
            </a:r>
            <a:r>
              <a:rPr lang="en-US" sz="1600" dirty="0" err="1" smtClean="0">
                <a:latin typeface="+mj-lt"/>
                <a:cs typeface="Arial" pitchFamily="34" charset="0"/>
              </a:rPr>
              <a:t>до</a:t>
            </a:r>
            <a:r>
              <a:rPr lang="en-US" sz="1600" dirty="0" smtClean="0">
                <a:latin typeface="+mj-lt"/>
                <a:cs typeface="Arial" pitchFamily="34" charset="0"/>
              </a:rPr>
              <a:t> </a:t>
            </a:r>
            <a:r>
              <a:rPr lang="en-US" sz="1600" dirty="0" err="1" smtClean="0">
                <a:latin typeface="+mj-lt"/>
                <a:cs typeface="Arial" pitchFamily="34" charset="0"/>
              </a:rPr>
              <a:t>померања</a:t>
            </a:r>
            <a:r>
              <a:rPr lang="en-US" sz="1600" dirty="0" smtClean="0">
                <a:latin typeface="+mj-lt"/>
                <a:cs typeface="Arial" pitchFamily="34" charset="0"/>
              </a:rPr>
              <a:t> </a:t>
            </a:r>
            <a:r>
              <a:rPr lang="en-US" sz="1600" dirty="0" err="1" smtClean="0">
                <a:latin typeface="+mj-lt"/>
                <a:cs typeface="Arial" pitchFamily="34" charset="0"/>
              </a:rPr>
              <a:t>цитоплазматичних</a:t>
            </a:r>
            <a:r>
              <a:rPr lang="en-US" sz="1600" dirty="0" smtClean="0">
                <a:latin typeface="+mj-lt"/>
                <a:cs typeface="Arial" pitchFamily="34" charset="0"/>
              </a:rPr>
              <a:t> </a:t>
            </a:r>
            <a:r>
              <a:rPr lang="en-US" sz="1600" dirty="0" err="1" smtClean="0">
                <a:latin typeface="+mj-lt"/>
                <a:cs typeface="Arial" pitchFamily="34" charset="0"/>
              </a:rPr>
              <a:t>везикула</a:t>
            </a:r>
            <a:r>
              <a:rPr lang="en-US" sz="1600" dirty="0" smtClean="0">
                <a:latin typeface="+mj-lt"/>
                <a:cs typeface="Arial" pitchFamily="34" charset="0"/>
              </a:rPr>
              <a:t> </a:t>
            </a:r>
            <a:r>
              <a:rPr lang="en-US" sz="1600" dirty="0" err="1" smtClean="0">
                <a:latin typeface="+mj-lt"/>
                <a:cs typeface="Arial" pitchFamily="34" charset="0"/>
              </a:rPr>
              <a:t>које</a:t>
            </a:r>
            <a:r>
              <a:rPr lang="en-US" sz="1600" dirty="0" smtClean="0">
                <a:latin typeface="+mj-lt"/>
                <a:cs typeface="Arial" pitchFamily="34" charset="0"/>
              </a:rPr>
              <a:t> </a:t>
            </a:r>
            <a:r>
              <a:rPr lang="en-US" sz="1600" dirty="0" err="1" smtClean="0">
                <a:latin typeface="+mj-lt"/>
                <a:cs typeface="Arial" pitchFamily="34" charset="0"/>
              </a:rPr>
              <a:t>носе</a:t>
            </a:r>
            <a:r>
              <a:rPr lang="en-US" sz="1600" dirty="0" smtClean="0">
                <a:latin typeface="+mj-lt"/>
                <a:cs typeface="Arial" pitchFamily="34" charset="0"/>
              </a:rPr>
              <a:t> </a:t>
            </a:r>
            <a:r>
              <a:rPr lang="en-US" sz="1600" dirty="0" err="1" smtClean="0">
                <a:latin typeface="+mj-lt"/>
                <a:cs typeface="Arial" pitchFamily="34" charset="0"/>
              </a:rPr>
              <a:t>протеинске</a:t>
            </a:r>
            <a:r>
              <a:rPr lang="en-US" sz="1600" dirty="0" smtClean="0">
                <a:latin typeface="+mj-lt"/>
                <a:cs typeface="Arial" pitchFamily="34" charset="0"/>
              </a:rPr>
              <a:t> </a:t>
            </a:r>
            <a:r>
              <a:rPr lang="en-US" sz="1600" dirty="0" err="1" smtClean="0">
                <a:latin typeface="+mj-lt"/>
                <a:cs typeface="Arial" pitchFamily="34" charset="0"/>
              </a:rPr>
              <a:t>канале</a:t>
            </a:r>
            <a:r>
              <a:rPr lang="en-US" sz="1600" dirty="0" smtClean="0">
                <a:latin typeface="+mj-lt"/>
                <a:cs typeface="Arial" pitchFamily="34" charset="0"/>
              </a:rPr>
              <a:t> </a:t>
            </a:r>
            <a:r>
              <a:rPr lang="en-US" sz="1600" dirty="0" err="1" smtClean="0">
                <a:latin typeface="+mj-lt"/>
                <a:cs typeface="Arial" pitchFamily="34" charset="0"/>
              </a:rPr>
              <a:t>за</a:t>
            </a:r>
            <a:r>
              <a:rPr lang="en-US" sz="1600" dirty="0" smtClean="0">
                <a:latin typeface="+mj-lt"/>
                <a:cs typeface="Arial" pitchFamily="34" charset="0"/>
              </a:rPr>
              <a:t> </a:t>
            </a:r>
            <a:r>
              <a:rPr lang="en-US" sz="1600" dirty="0" err="1" smtClean="0">
                <a:latin typeface="+mj-lt"/>
                <a:cs typeface="Arial" pitchFamily="34" charset="0"/>
              </a:rPr>
              <a:t>воду</a:t>
            </a:r>
            <a:r>
              <a:rPr lang="en-US" sz="1600" dirty="0" smtClean="0">
                <a:latin typeface="+mj-lt"/>
                <a:cs typeface="Arial" pitchFamily="34" charset="0"/>
              </a:rPr>
              <a:t> и </a:t>
            </a:r>
            <a:r>
              <a:rPr lang="en-US" sz="1600" dirty="0" err="1" smtClean="0">
                <a:latin typeface="+mj-lt"/>
                <a:cs typeface="Arial" pitchFamily="34" charset="0"/>
              </a:rPr>
              <a:t>везивања</a:t>
            </a:r>
            <a:r>
              <a:rPr lang="en-US" sz="1600" dirty="0" smtClean="0">
                <a:latin typeface="+mj-lt"/>
                <a:cs typeface="Arial" pitchFamily="34" charset="0"/>
              </a:rPr>
              <a:t> </a:t>
            </a:r>
            <a:r>
              <a:rPr lang="en-US" sz="1600" dirty="0" err="1" smtClean="0">
                <a:latin typeface="+mj-lt"/>
                <a:cs typeface="Arial" pitchFamily="34" charset="0"/>
              </a:rPr>
              <a:t>ових</a:t>
            </a:r>
            <a:r>
              <a:rPr lang="en-US" sz="1600" dirty="0" smtClean="0">
                <a:latin typeface="+mj-lt"/>
                <a:cs typeface="Arial" pitchFamily="34" charset="0"/>
              </a:rPr>
              <a:t> </a:t>
            </a:r>
            <a:r>
              <a:rPr lang="en-US" sz="1600" dirty="0" err="1" smtClean="0">
                <a:latin typeface="+mj-lt"/>
                <a:cs typeface="Arial" pitchFamily="34" charset="0"/>
              </a:rPr>
              <a:t>канала</a:t>
            </a:r>
            <a:r>
              <a:rPr lang="en-US" sz="1600" dirty="0" smtClean="0">
                <a:latin typeface="+mj-lt"/>
                <a:cs typeface="Arial" pitchFamily="34" charset="0"/>
              </a:rPr>
              <a:t> </a:t>
            </a:r>
            <a:r>
              <a:rPr lang="en-US" sz="1600" dirty="0" err="1" smtClean="0">
                <a:latin typeface="+mj-lt"/>
                <a:cs typeface="Arial" pitchFamily="34" charset="0"/>
              </a:rPr>
              <a:t>за</a:t>
            </a:r>
            <a:r>
              <a:rPr lang="en-US" sz="1600" dirty="0" smtClean="0">
                <a:latin typeface="+mj-lt"/>
                <a:cs typeface="Arial" pitchFamily="34" charset="0"/>
              </a:rPr>
              <a:t> </a:t>
            </a:r>
            <a:r>
              <a:rPr lang="en-US" sz="1600" dirty="0" err="1" smtClean="0">
                <a:latin typeface="+mj-lt"/>
                <a:cs typeface="Arial" pitchFamily="34" charset="0"/>
              </a:rPr>
              <a:t>луминалну</a:t>
            </a:r>
            <a:r>
              <a:rPr lang="en-US" sz="1600" dirty="0" smtClean="0">
                <a:latin typeface="+mj-lt"/>
                <a:cs typeface="Arial" pitchFamily="34" charset="0"/>
              </a:rPr>
              <a:t> </a:t>
            </a:r>
            <a:r>
              <a:rPr lang="en-US" sz="1600" dirty="0" err="1" smtClean="0">
                <a:latin typeface="+mj-lt"/>
                <a:cs typeface="Arial" pitchFamily="34" charset="0"/>
              </a:rPr>
              <a:t>мембрану</a:t>
            </a:r>
            <a:r>
              <a:rPr lang="en-US" sz="1600" dirty="0" smtClean="0">
                <a:latin typeface="+mj-lt"/>
                <a:cs typeface="Arial" pitchFamily="34" charset="0"/>
              </a:rPr>
              <a:t>, </a:t>
            </a:r>
            <a:r>
              <a:rPr lang="en-US" sz="1600" dirty="0" err="1" smtClean="0">
                <a:latin typeface="+mj-lt"/>
                <a:cs typeface="Arial" pitchFamily="34" charset="0"/>
              </a:rPr>
              <a:t>чиме</a:t>
            </a:r>
            <a:r>
              <a:rPr lang="en-US" sz="1600" dirty="0" smtClean="0">
                <a:latin typeface="+mj-lt"/>
                <a:cs typeface="Arial" pitchFamily="34" charset="0"/>
              </a:rPr>
              <a:t> </a:t>
            </a:r>
            <a:r>
              <a:rPr lang="en-US" sz="1600" dirty="0" err="1" smtClean="0">
                <a:latin typeface="+mj-lt"/>
                <a:cs typeface="Arial" pitchFamily="34" charset="0"/>
              </a:rPr>
              <a:t>се</a:t>
            </a:r>
            <a:r>
              <a:rPr lang="en-US" sz="1600" dirty="0" smtClean="0">
                <a:latin typeface="+mj-lt"/>
                <a:cs typeface="Arial" pitchFamily="34" charset="0"/>
              </a:rPr>
              <a:t> </a:t>
            </a:r>
            <a:r>
              <a:rPr lang="en-US" sz="1600" dirty="0" err="1" smtClean="0">
                <a:latin typeface="+mj-lt"/>
                <a:cs typeface="Arial" pitchFamily="34" charset="0"/>
              </a:rPr>
              <a:t>повећава</a:t>
            </a:r>
            <a:r>
              <a:rPr lang="en-US" sz="1600" dirty="0" smtClean="0">
                <a:latin typeface="+mj-lt"/>
                <a:cs typeface="Arial" pitchFamily="34" charset="0"/>
              </a:rPr>
              <a:t> </a:t>
            </a:r>
            <a:r>
              <a:rPr lang="en-US" sz="1600" dirty="0" err="1" smtClean="0">
                <a:latin typeface="+mj-lt"/>
                <a:cs typeface="Arial" pitchFamily="34" charset="0"/>
              </a:rPr>
              <a:t>пропустљивост</a:t>
            </a:r>
            <a:r>
              <a:rPr lang="en-US" sz="1600" dirty="0" smtClean="0">
                <a:latin typeface="+mj-lt"/>
                <a:cs typeface="Arial" pitchFamily="34" charset="0"/>
              </a:rPr>
              <a:t> </a:t>
            </a:r>
            <a:r>
              <a:rPr lang="en-US" sz="1600" dirty="0" err="1" smtClean="0">
                <a:latin typeface="+mj-lt"/>
                <a:cs typeface="Arial" pitchFamily="34" charset="0"/>
              </a:rPr>
              <a:t>ове</a:t>
            </a:r>
            <a:r>
              <a:rPr lang="en-US" sz="1600" dirty="0" smtClean="0">
                <a:latin typeface="+mj-lt"/>
                <a:cs typeface="Arial" pitchFamily="34" charset="0"/>
              </a:rPr>
              <a:t> </a:t>
            </a:r>
            <a:r>
              <a:rPr lang="en-US" sz="1600" dirty="0" err="1" smtClean="0">
                <a:latin typeface="+mj-lt"/>
                <a:cs typeface="Arial" pitchFamily="34" charset="0"/>
              </a:rPr>
              <a:t>мембране</a:t>
            </a:r>
            <a:r>
              <a:rPr lang="en-US" sz="1600" dirty="0" smtClean="0">
                <a:latin typeface="+mj-lt"/>
                <a:cs typeface="Arial" pitchFamily="34" charset="0"/>
              </a:rPr>
              <a:t> </a:t>
            </a:r>
            <a:r>
              <a:rPr lang="en-US" sz="1600" dirty="0" err="1" smtClean="0">
                <a:latin typeface="+mj-lt"/>
                <a:cs typeface="Arial" pitchFamily="34" charset="0"/>
              </a:rPr>
              <a:t>за</a:t>
            </a:r>
            <a:r>
              <a:rPr lang="en-US" sz="1600" dirty="0" smtClean="0">
                <a:latin typeface="+mj-lt"/>
                <a:cs typeface="Arial" pitchFamily="34" charset="0"/>
              </a:rPr>
              <a:t> </a:t>
            </a:r>
            <a:r>
              <a:rPr lang="en-US" sz="1600" dirty="0" err="1" smtClean="0">
                <a:latin typeface="+mj-lt"/>
                <a:cs typeface="Arial" pitchFamily="34" charset="0"/>
              </a:rPr>
              <a:t>воду</a:t>
            </a:r>
            <a:r>
              <a:rPr lang="en-US" sz="1600" dirty="0" smtClean="0">
                <a:latin typeface="+mj-lt"/>
                <a:cs typeface="Arial" pitchFamily="34" charset="0"/>
              </a:rPr>
              <a:t>.</a:t>
            </a:r>
            <a:endParaRPr lang="sr-Cyrl-RS" sz="1600" dirty="0" smtClean="0">
              <a:latin typeface="+mj-lt"/>
              <a:cs typeface="Arial" pitchFamily="34" charset="0"/>
            </a:endParaRPr>
          </a:p>
          <a:p>
            <a:r>
              <a:rPr lang="en-US" sz="1600" dirty="0" err="1" smtClean="0">
                <a:latin typeface="+mj-lt"/>
                <a:cs typeface="Arial" pitchFamily="34" charset="0"/>
              </a:rPr>
              <a:t>Када</a:t>
            </a:r>
            <a:r>
              <a:rPr lang="en-US" sz="1600" dirty="0" smtClean="0">
                <a:latin typeface="+mj-lt"/>
                <a:cs typeface="Arial" pitchFamily="34" charset="0"/>
              </a:rPr>
              <a:t> </a:t>
            </a:r>
            <a:r>
              <a:rPr lang="en-US" sz="1600" dirty="0" err="1" smtClean="0">
                <a:latin typeface="+mj-lt"/>
                <a:cs typeface="Arial" pitchFamily="34" charset="0"/>
              </a:rPr>
              <a:t>престане</a:t>
            </a:r>
            <a:r>
              <a:rPr lang="en-US" sz="1600" dirty="0" smtClean="0">
                <a:latin typeface="+mj-lt"/>
                <a:cs typeface="Arial" pitchFamily="34" charset="0"/>
              </a:rPr>
              <a:t> </a:t>
            </a:r>
            <a:r>
              <a:rPr lang="en-US" sz="1600" dirty="0" err="1" smtClean="0">
                <a:latin typeface="+mj-lt"/>
                <a:cs typeface="Arial" pitchFamily="34" charset="0"/>
              </a:rPr>
              <a:t>деловање</a:t>
            </a:r>
            <a:r>
              <a:rPr lang="en-US" sz="1600" dirty="0" smtClean="0">
                <a:latin typeface="+mj-lt"/>
                <a:cs typeface="Arial" pitchFamily="34" charset="0"/>
              </a:rPr>
              <a:t> АDH, </a:t>
            </a:r>
            <a:r>
              <a:rPr lang="en-US" sz="1600" dirty="0" err="1" smtClean="0">
                <a:latin typeface="+mj-lt"/>
                <a:cs typeface="Arial" pitchFamily="34" charset="0"/>
              </a:rPr>
              <a:t>канали</a:t>
            </a:r>
            <a:r>
              <a:rPr lang="en-US" sz="1600" dirty="0" smtClean="0">
                <a:latin typeface="+mj-lt"/>
                <a:cs typeface="Arial" pitchFamily="34" charset="0"/>
              </a:rPr>
              <a:t> </a:t>
            </a:r>
            <a:r>
              <a:rPr lang="en-US" sz="1600" dirty="0" err="1" smtClean="0">
                <a:latin typeface="+mj-lt"/>
                <a:cs typeface="Arial" pitchFamily="34" charset="0"/>
              </a:rPr>
              <a:t>за</a:t>
            </a:r>
            <a:r>
              <a:rPr lang="en-US" sz="1600" dirty="0" smtClean="0">
                <a:latin typeface="+mj-lt"/>
                <a:cs typeface="Arial" pitchFamily="34" charset="0"/>
              </a:rPr>
              <a:t> </a:t>
            </a:r>
            <a:r>
              <a:rPr lang="en-US" sz="1600" dirty="0" err="1" smtClean="0">
                <a:latin typeface="+mj-lt"/>
                <a:cs typeface="Arial" pitchFamily="34" charset="0"/>
              </a:rPr>
              <a:t>воду</a:t>
            </a:r>
            <a:r>
              <a:rPr lang="en-US" sz="1600" dirty="0" smtClean="0">
                <a:latin typeface="+mj-lt"/>
                <a:cs typeface="Arial" pitchFamily="34" charset="0"/>
              </a:rPr>
              <a:t> </a:t>
            </a:r>
            <a:r>
              <a:rPr lang="en-US" sz="1600" dirty="0" err="1" smtClean="0">
                <a:latin typeface="+mj-lt"/>
                <a:cs typeface="Arial" pitchFamily="34" charset="0"/>
              </a:rPr>
              <a:t>се</a:t>
            </a:r>
            <a:r>
              <a:rPr lang="en-US" sz="1600" dirty="0" smtClean="0">
                <a:latin typeface="+mj-lt"/>
                <a:cs typeface="Arial" pitchFamily="34" charset="0"/>
              </a:rPr>
              <a:t> </a:t>
            </a:r>
            <a:r>
              <a:rPr lang="en-US" sz="1600" dirty="0" err="1" smtClean="0">
                <a:latin typeface="+mj-lt"/>
                <a:cs typeface="Arial" pitchFamily="34" charset="0"/>
              </a:rPr>
              <a:t>рециклирају</a:t>
            </a:r>
            <a:r>
              <a:rPr lang="en-US" sz="1600" dirty="0" smtClean="0">
                <a:latin typeface="+mj-lt"/>
                <a:cs typeface="Arial" pitchFamily="34" charset="0"/>
              </a:rPr>
              <a:t> </a:t>
            </a:r>
            <a:r>
              <a:rPr lang="en-US" sz="1600" dirty="0" err="1" smtClean="0">
                <a:latin typeface="+mj-lt"/>
                <a:cs typeface="Arial" pitchFamily="34" charset="0"/>
              </a:rPr>
              <a:t>ендоцитозом</a:t>
            </a:r>
            <a:endParaRPr lang="en-US" sz="1600" dirty="0">
              <a:latin typeface="+mj-lt"/>
              <a:cs typeface="Arial" pitchFamily="34" charset="0"/>
            </a:endParaRPr>
          </a:p>
        </p:txBody>
      </p:sp>
      <p:pic>
        <p:nvPicPr>
          <p:cNvPr id="32770" name="Picture 2" descr="Image result for hypovolemia adh distal tubule v2"/>
          <p:cNvPicPr>
            <a:picLocks noChangeAspect="1" noChangeArrowheads="1"/>
          </p:cNvPicPr>
          <p:nvPr/>
        </p:nvPicPr>
        <p:blipFill>
          <a:blip r:embed="rId2"/>
          <a:srcRect/>
          <a:stretch>
            <a:fillRect/>
          </a:stretch>
        </p:blipFill>
        <p:spPr bwMode="auto">
          <a:xfrm>
            <a:off x="4572000" y="1142984"/>
            <a:ext cx="4572000" cy="4348169"/>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0"/>
            <a:ext cx="8229600" cy="775542"/>
          </a:xfrm>
        </p:spPr>
        <p:txBody>
          <a:bodyPr>
            <a:normAutofit/>
          </a:bodyPr>
          <a:lstStyle/>
          <a:p>
            <a:r>
              <a:rPr lang="en-US" sz="3600" b="1" dirty="0" err="1" smtClean="0">
                <a:latin typeface="+mj-lt"/>
              </a:rPr>
              <a:t>Аквапорини</a:t>
            </a:r>
            <a:r>
              <a:rPr lang="en-US" sz="3600" b="1" dirty="0" smtClean="0">
                <a:latin typeface="+mj-lt"/>
              </a:rPr>
              <a:t> (</a:t>
            </a:r>
            <a:r>
              <a:rPr lang="en-US" sz="3600" b="1" dirty="0" err="1" smtClean="0">
                <a:latin typeface="+mj-lt"/>
              </a:rPr>
              <a:t>водени</a:t>
            </a:r>
            <a:r>
              <a:rPr lang="en-US" sz="3600" b="1" dirty="0" smtClean="0">
                <a:latin typeface="+mj-lt"/>
              </a:rPr>
              <a:t> </a:t>
            </a:r>
            <a:r>
              <a:rPr lang="en-US" sz="3600" b="1" dirty="0" err="1" smtClean="0">
                <a:latin typeface="+mj-lt"/>
              </a:rPr>
              <a:t>канали</a:t>
            </a:r>
            <a:r>
              <a:rPr lang="en-US" sz="3600" b="1" dirty="0" smtClean="0">
                <a:latin typeface="+mj-lt"/>
              </a:rPr>
              <a:t>)</a:t>
            </a:r>
            <a:r>
              <a:rPr lang="en-US" sz="3600" dirty="0" smtClean="0">
                <a:latin typeface="+mj-lt"/>
              </a:rPr>
              <a:t> </a:t>
            </a:r>
            <a:endParaRPr lang="en-US" sz="3600" dirty="0">
              <a:latin typeface="+mj-lt"/>
            </a:endParaRPr>
          </a:p>
        </p:txBody>
      </p:sp>
      <p:sp>
        <p:nvSpPr>
          <p:cNvPr id="3" name="Content Placeholder 2"/>
          <p:cNvSpPr>
            <a:spLocks noGrp="1"/>
          </p:cNvSpPr>
          <p:nvPr>
            <p:ph idx="1"/>
          </p:nvPr>
        </p:nvSpPr>
        <p:spPr>
          <a:xfrm>
            <a:off x="179512" y="1000108"/>
            <a:ext cx="8856984" cy="5741260"/>
          </a:xfrm>
        </p:spPr>
        <p:txBody>
          <a:bodyPr>
            <a:normAutofit fontScale="92500"/>
          </a:bodyPr>
          <a:lstStyle/>
          <a:p>
            <a:r>
              <a:rPr lang="en-US" dirty="0" err="1" smtClean="0">
                <a:latin typeface="+mj-lt"/>
                <a:cs typeface="Arial" pitchFamily="34" charset="0"/>
              </a:rPr>
              <a:t>Аквапорини</a:t>
            </a:r>
            <a:r>
              <a:rPr lang="en-US" dirty="0" smtClean="0">
                <a:latin typeface="+mj-lt"/>
                <a:cs typeface="Arial" pitchFamily="34" charset="0"/>
              </a:rPr>
              <a:t> </a:t>
            </a:r>
            <a:r>
              <a:rPr lang="en-US" dirty="0" err="1" smtClean="0">
                <a:latin typeface="+mj-lt"/>
                <a:cs typeface="Arial" pitchFamily="34" charset="0"/>
              </a:rPr>
              <a:t>транспортују</a:t>
            </a:r>
            <a:r>
              <a:rPr lang="en-US" dirty="0" smtClean="0">
                <a:latin typeface="+mj-lt"/>
                <a:cs typeface="Arial" pitchFamily="34" charset="0"/>
              </a:rPr>
              <a:t> </a:t>
            </a:r>
            <a:r>
              <a:rPr lang="en-US" dirty="0" err="1" smtClean="0">
                <a:latin typeface="+mj-lt"/>
                <a:cs typeface="Arial" pitchFamily="34" charset="0"/>
              </a:rPr>
              <a:t>кроз</a:t>
            </a:r>
            <a:r>
              <a:rPr lang="en-US" dirty="0" smtClean="0">
                <a:latin typeface="+mj-lt"/>
                <a:cs typeface="Arial" pitchFamily="34" charset="0"/>
              </a:rPr>
              <a:t> </a:t>
            </a:r>
            <a:r>
              <a:rPr lang="en-US" dirty="0" err="1" smtClean="0">
                <a:latin typeface="+mj-lt"/>
                <a:cs typeface="Arial" pitchFamily="34" charset="0"/>
              </a:rPr>
              <a:t>ћелијске</a:t>
            </a:r>
            <a:r>
              <a:rPr lang="en-US" dirty="0" smtClean="0">
                <a:latin typeface="+mj-lt"/>
                <a:cs typeface="Arial" pitchFamily="34" charset="0"/>
              </a:rPr>
              <a:t> </a:t>
            </a:r>
            <a:r>
              <a:rPr lang="en-US" dirty="0" err="1" smtClean="0">
                <a:latin typeface="+mj-lt"/>
                <a:cs typeface="Arial" pitchFamily="34" charset="0"/>
              </a:rPr>
              <a:t>мембране</a:t>
            </a:r>
            <a:r>
              <a:rPr lang="en-US" dirty="0" smtClean="0">
                <a:latin typeface="+mj-lt"/>
                <a:cs typeface="Arial" pitchFamily="34" charset="0"/>
              </a:rPr>
              <a:t> </a:t>
            </a:r>
            <a:r>
              <a:rPr lang="en-US" dirty="0" err="1" smtClean="0">
                <a:latin typeface="+mj-lt"/>
                <a:cs typeface="Arial" pitchFamily="34" charset="0"/>
              </a:rPr>
              <a:t>воду</a:t>
            </a:r>
            <a:r>
              <a:rPr lang="en-US" dirty="0" smtClean="0">
                <a:latin typeface="+mj-lt"/>
                <a:cs typeface="Arial" pitchFamily="34" charset="0"/>
              </a:rPr>
              <a:t> </a:t>
            </a:r>
            <a:r>
              <a:rPr lang="en-US" dirty="0" err="1" smtClean="0">
                <a:latin typeface="+mj-lt"/>
                <a:cs typeface="Arial" pitchFamily="34" charset="0"/>
              </a:rPr>
              <a:t>без</a:t>
            </a:r>
            <a:r>
              <a:rPr lang="en-US" dirty="0" smtClean="0">
                <a:latin typeface="+mj-lt"/>
                <a:cs typeface="Arial" pitchFamily="34" charset="0"/>
              </a:rPr>
              <a:t> </a:t>
            </a:r>
            <a:r>
              <a:rPr lang="en-US" dirty="0" err="1" smtClean="0">
                <a:latin typeface="+mj-lt"/>
                <a:cs typeface="Arial" pitchFamily="34" charset="0"/>
              </a:rPr>
              <a:t>растворених</a:t>
            </a:r>
            <a:r>
              <a:rPr lang="en-US" dirty="0" smtClean="0">
                <a:latin typeface="+mj-lt"/>
                <a:cs typeface="Arial" pitchFamily="34" charset="0"/>
              </a:rPr>
              <a:t> </a:t>
            </a:r>
            <a:r>
              <a:rPr lang="en-US" dirty="0" err="1" smtClean="0">
                <a:latin typeface="+mj-lt"/>
                <a:cs typeface="Arial" pitchFamily="34" charset="0"/>
              </a:rPr>
              <a:t>супстанци</a:t>
            </a:r>
            <a:r>
              <a:rPr lang="en-US" dirty="0" smtClean="0">
                <a:latin typeface="+mj-lt"/>
                <a:cs typeface="Arial" pitchFamily="34" charset="0"/>
              </a:rPr>
              <a:t>, </a:t>
            </a:r>
            <a:r>
              <a:rPr lang="en-US" dirty="0" err="1" smtClean="0">
                <a:latin typeface="+mj-lt"/>
                <a:cs typeface="Arial" pitchFamily="34" charset="0"/>
              </a:rPr>
              <a:t>па</a:t>
            </a:r>
            <a:r>
              <a:rPr lang="en-US" dirty="0" smtClean="0">
                <a:latin typeface="+mj-lt"/>
                <a:cs typeface="Arial" pitchFamily="34" charset="0"/>
              </a:rPr>
              <a:t> </a:t>
            </a:r>
            <a:r>
              <a:rPr lang="en-US" dirty="0" err="1" smtClean="0">
                <a:latin typeface="+mj-lt"/>
                <a:cs typeface="Arial" pitchFamily="34" charset="0"/>
              </a:rPr>
              <a:t>се</a:t>
            </a:r>
            <a:r>
              <a:rPr lang="en-US" dirty="0" smtClean="0">
                <a:latin typeface="+mj-lt"/>
                <a:cs typeface="Arial" pitchFamily="34" charset="0"/>
              </a:rPr>
              <a:t> </a:t>
            </a:r>
            <a:r>
              <a:rPr lang="en-US" dirty="0" err="1" smtClean="0">
                <a:latin typeface="+mj-lt"/>
                <a:cs typeface="Arial" pitchFamily="34" charset="0"/>
              </a:rPr>
              <a:t>стога</a:t>
            </a:r>
            <a:r>
              <a:rPr lang="en-US" dirty="0" smtClean="0">
                <a:latin typeface="+mj-lt"/>
                <a:cs typeface="Arial" pitchFamily="34" charset="0"/>
              </a:rPr>
              <a:t> </a:t>
            </a:r>
            <a:r>
              <a:rPr lang="en-US" dirty="0" err="1" smtClean="0">
                <a:latin typeface="+mj-lt"/>
                <a:cs typeface="Arial" pitchFamily="34" charset="0"/>
              </a:rPr>
              <a:t>сматрају</a:t>
            </a:r>
            <a:r>
              <a:rPr lang="en-US" dirty="0" smtClean="0">
                <a:latin typeface="+mj-lt"/>
                <a:cs typeface="Arial" pitchFamily="34" charset="0"/>
              </a:rPr>
              <a:t> </a:t>
            </a:r>
            <a:r>
              <a:rPr lang="en-US" dirty="0" err="1" smtClean="0">
                <a:latin typeface="+mj-lt"/>
                <a:cs typeface="Arial" pitchFamily="34" charset="0"/>
              </a:rPr>
              <a:t>воденим</a:t>
            </a:r>
            <a:r>
              <a:rPr lang="en-US" dirty="0" smtClean="0">
                <a:latin typeface="+mj-lt"/>
                <a:cs typeface="Arial" pitchFamily="34" charset="0"/>
              </a:rPr>
              <a:t> </a:t>
            </a:r>
            <a:r>
              <a:rPr lang="en-US" dirty="0" err="1" smtClean="0">
                <a:latin typeface="+mj-lt"/>
                <a:cs typeface="Arial" pitchFamily="34" charset="0"/>
              </a:rPr>
              <a:t>каналима</a:t>
            </a:r>
            <a:endParaRPr lang="en-US" dirty="0" smtClean="0">
              <a:latin typeface="+mj-lt"/>
              <a:cs typeface="Arial" pitchFamily="34" charset="0"/>
            </a:endParaRPr>
          </a:p>
          <a:p>
            <a:r>
              <a:rPr lang="en-US" dirty="0" err="1" smtClean="0">
                <a:latin typeface="+mj-lt"/>
                <a:cs typeface="Arial" pitchFamily="34" charset="0"/>
              </a:rPr>
              <a:t>Код</a:t>
            </a:r>
            <a:r>
              <a:rPr lang="en-US" dirty="0" smtClean="0">
                <a:latin typeface="+mj-lt"/>
                <a:cs typeface="Arial" pitchFamily="34" charset="0"/>
              </a:rPr>
              <a:t> </a:t>
            </a:r>
            <a:r>
              <a:rPr lang="en-US" dirty="0" err="1" smtClean="0">
                <a:latin typeface="+mj-lt"/>
                <a:cs typeface="Arial" pitchFamily="34" charset="0"/>
              </a:rPr>
              <a:t>сисара</a:t>
            </a:r>
            <a:r>
              <a:rPr lang="en-US" dirty="0" smtClean="0">
                <a:latin typeface="+mj-lt"/>
                <a:cs typeface="Arial" pitchFamily="34" charset="0"/>
              </a:rPr>
              <a:t> </a:t>
            </a:r>
            <a:r>
              <a:rPr lang="en-US" dirty="0" err="1" smtClean="0">
                <a:latin typeface="+mj-lt"/>
                <a:cs typeface="Arial" pitchFamily="34" charset="0"/>
              </a:rPr>
              <a:t>је</a:t>
            </a:r>
            <a:r>
              <a:rPr lang="en-US" dirty="0" smtClean="0">
                <a:latin typeface="+mj-lt"/>
                <a:cs typeface="Arial" pitchFamily="34" charset="0"/>
              </a:rPr>
              <a:t> </a:t>
            </a:r>
            <a:r>
              <a:rPr lang="en-US" dirty="0" err="1" smtClean="0">
                <a:latin typeface="+mj-lt"/>
                <a:cs typeface="Arial" pitchFamily="34" charset="0"/>
              </a:rPr>
              <a:t>до</a:t>
            </a:r>
            <a:r>
              <a:rPr lang="en-US" dirty="0" smtClean="0">
                <a:latin typeface="+mj-lt"/>
                <a:cs typeface="Arial" pitchFamily="34" charset="0"/>
              </a:rPr>
              <a:t> </a:t>
            </a:r>
            <a:r>
              <a:rPr lang="en-US" dirty="0" err="1" smtClean="0">
                <a:latin typeface="+mj-lt"/>
                <a:cs typeface="Arial" pitchFamily="34" charset="0"/>
              </a:rPr>
              <a:t>сада</a:t>
            </a:r>
            <a:r>
              <a:rPr lang="en-US" dirty="0" smtClean="0">
                <a:latin typeface="+mj-lt"/>
                <a:cs typeface="Arial" pitchFamily="34" charset="0"/>
              </a:rPr>
              <a:t> </a:t>
            </a:r>
            <a:r>
              <a:rPr lang="en-US" dirty="0" err="1" smtClean="0">
                <a:latin typeface="+mj-lt"/>
                <a:cs typeface="Arial" pitchFamily="34" charset="0"/>
              </a:rPr>
              <a:t>идентификовано</a:t>
            </a:r>
            <a:r>
              <a:rPr lang="en-US" dirty="0" smtClean="0">
                <a:latin typeface="+mj-lt"/>
                <a:cs typeface="Arial" pitchFamily="34" charset="0"/>
              </a:rPr>
              <a:t> </a:t>
            </a:r>
            <a:r>
              <a:rPr lang="en-US" dirty="0" err="1" smtClean="0">
                <a:latin typeface="+mj-lt"/>
                <a:cs typeface="Arial" pitchFamily="34" charset="0"/>
              </a:rPr>
              <a:t>шест</a:t>
            </a:r>
            <a:r>
              <a:rPr lang="en-US" dirty="0" smtClean="0">
                <a:latin typeface="+mj-lt"/>
                <a:cs typeface="Arial" pitchFamily="34" charset="0"/>
              </a:rPr>
              <a:t> </a:t>
            </a:r>
            <a:r>
              <a:rPr lang="en-US" dirty="0" err="1" smtClean="0">
                <a:latin typeface="+mj-lt"/>
                <a:cs typeface="Arial" pitchFamily="34" charset="0"/>
              </a:rPr>
              <a:t>врста</a:t>
            </a:r>
            <a:r>
              <a:rPr lang="en-US" dirty="0" smtClean="0">
                <a:latin typeface="+mj-lt"/>
                <a:cs typeface="Arial" pitchFamily="34" charset="0"/>
              </a:rPr>
              <a:t> </a:t>
            </a:r>
            <a:r>
              <a:rPr lang="en-US" dirty="0" err="1" smtClean="0">
                <a:latin typeface="+mj-lt"/>
                <a:cs typeface="Arial" pitchFamily="34" charset="0"/>
              </a:rPr>
              <a:t>аквапорина</a:t>
            </a:r>
            <a:endParaRPr lang="en-US" dirty="0" smtClean="0">
              <a:latin typeface="+mj-lt"/>
              <a:cs typeface="Arial" pitchFamily="34" charset="0"/>
            </a:endParaRPr>
          </a:p>
          <a:p>
            <a:r>
              <a:rPr lang="en-US" dirty="0" err="1" smtClean="0">
                <a:latin typeface="+mj-lt"/>
                <a:cs typeface="Arial" pitchFamily="34" charset="0"/>
              </a:rPr>
              <a:t>Сви</a:t>
            </a:r>
            <a:r>
              <a:rPr lang="en-US" dirty="0" smtClean="0">
                <a:latin typeface="+mj-lt"/>
                <a:cs typeface="Arial" pitchFamily="34" charset="0"/>
              </a:rPr>
              <a:t> </a:t>
            </a:r>
            <a:r>
              <a:rPr lang="en-US" dirty="0" err="1" smtClean="0">
                <a:latin typeface="+mj-lt"/>
                <a:cs typeface="Arial" pitchFamily="34" charset="0"/>
              </a:rPr>
              <a:t>аквапорини</a:t>
            </a:r>
            <a:r>
              <a:rPr lang="en-US" dirty="0" smtClean="0">
                <a:latin typeface="+mj-lt"/>
                <a:cs typeface="Arial" pitchFamily="34" charset="0"/>
              </a:rPr>
              <a:t> </a:t>
            </a:r>
            <a:r>
              <a:rPr lang="en-US" dirty="0" err="1" smtClean="0">
                <a:latin typeface="+mj-lt"/>
                <a:cs typeface="Arial" pitchFamily="34" charset="0"/>
              </a:rPr>
              <a:t>имају</a:t>
            </a:r>
            <a:r>
              <a:rPr lang="en-US" dirty="0" smtClean="0">
                <a:latin typeface="+mj-lt"/>
                <a:cs typeface="Arial" pitchFamily="34" charset="0"/>
              </a:rPr>
              <a:t> </a:t>
            </a:r>
            <a:r>
              <a:rPr lang="en-US" dirty="0" err="1" smtClean="0">
                <a:latin typeface="+mj-lt"/>
                <a:cs typeface="Arial" pitchFamily="34" charset="0"/>
              </a:rPr>
              <a:t>шест</a:t>
            </a:r>
            <a:r>
              <a:rPr lang="en-US" dirty="0" smtClean="0">
                <a:latin typeface="+mj-lt"/>
                <a:cs typeface="Arial" pitchFamily="34" charset="0"/>
              </a:rPr>
              <a:t> </a:t>
            </a:r>
            <a:r>
              <a:rPr lang="en-US" dirty="0" err="1" smtClean="0">
                <a:latin typeface="+mj-lt"/>
                <a:cs typeface="Arial" pitchFamily="34" charset="0"/>
              </a:rPr>
              <a:t>сегмената</a:t>
            </a:r>
            <a:r>
              <a:rPr lang="en-US" dirty="0" smtClean="0">
                <a:latin typeface="+mj-lt"/>
                <a:cs typeface="Arial" pitchFamily="34" charset="0"/>
              </a:rPr>
              <a:t> </a:t>
            </a:r>
            <a:r>
              <a:rPr lang="en-US" dirty="0" err="1" smtClean="0">
                <a:latin typeface="+mj-lt"/>
                <a:cs typeface="Arial" pitchFamily="34" charset="0"/>
              </a:rPr>
              <a:t>који</a:t>
            </a:r>
            <a:r>
              <a:rPr lang="en-US" dirty="0" smtClean="0">
                <a:latin typeface="+mj-lt"/>
                <a:cs typeface="Arial" pitchFamily="34" charset="0"/>
              </a:rPr>
              <a:t> </a:t>
            </a:r>
            <a:r>
              <a:rPr lang="en-US" dirty="0" err="1" smtClean="0">
                <a:latin typeface="+mj-lt"/>
                <a:cs typeface="Arial" pitchFamily="34" charset="0"/>
              </a:rPr>
              <a:t>су</a:t>
            </a:r>
            <a:r>
              <a:rPr lang="en-US" dirty="0" smtClean="0">
                <a:latin typeface="+mj-lt"/>
                <a:cs typeface="Arial" pitchFamily="34" charset="0"/>
              </a:rPr>
              <a:t> </a:t>
            </a:r>
            <a:r>
              <a:rPr lang="en-US" dirty="0" err="1" smtClean="0">
                <a:latin typeface="+mj-lt"/>
                <a:cs typeface="Arial" pitchFamily="34" charset="0"/>
              </a:rPr>
              <a:t>интегрални</a:t>
            </a:r>
            <a:r>
              <a:rPr lang="en-US" dirty="0" smtClean="0">
                <a:latin typeface="+mj-lt"/>
                <a:cs typeface="Arial" pitchFamily="34" charset="0"/>
              </a:rPr>
              <a:t> </a:t>
            </a:r>
            <a:r>
              <a:rPr lang="en-US" dirty="0" err="1" smtClean="0">
                <a:latin typeface="+mj-lt"/>
                <a:cs typeface="Arial" pitchFamily="34" charset="0"/>
              </a:rPr>
              <a:t>део</a:t>
            </a:r>
            <a:r>
              <a:rPr lang="en-US" dirty="0" smtClean="0">
                <a:latin typeface="+mj-lt"/>
                <a:cs typeface="Arial" pitchFamily="34" charset="0"/>
              </a:rPr>
              <a:t> </a:t>
            </a:r>
            <a:r>
              <a:rPr lang="en-US" dirty="0" err="1" smtClean="0">
                <a:latin typeface="+mj-lt"/>
                <a:cs typeface="Arial" pitchFamily="34" charset="0"/>
              </a:rPr>
              <a:t>мембране</a:t>
            </a:r>
            <a:r>
              <a:rPr lang="en-US" dirty="0" smtClean="0">
                <a:latin typeface="+mj-lt"/>
                <a:cs typeface="Arial" pitchFamily="34" charset="0"/>
              </a:rPr>
              <a:t> и </a:t>
            </a:r>
            <a:r>
              <a:rPr lang="en-US" dirty="0" err="1" smtClean="0">
                <a:latin typeface="+mj-lt"/>
                <a:cs typeface="Arial" pitchFamily="34" charset="0"/>
              </a:rPr>
              <a:t>пет</a:t>
            </a:r>
            <a:r>
              <a:rPr lang="en-US" dirty="0" smtClean="0">
                <a:latin typeface="+mj-lt"/>
                <a:cs typeface="Arial" pitchFamily="34" charset="0"/>
              </a:rPr>
              <a:t> </a:t>
            </a:r>
            <a:r>
              <a:rPr lang="en-US" dirty="0" err="1" smtClean="0">
                <a:latin typeface="+mj-lt"/>
                <a:cs typeface="Arial" pitchFamily="34" charset="0"/>
              </a:rPr>
              <a:t>петљи</a:t>
            </a:r>
            <a:r>
              <a:rPr lang="en-US" dirty="0" smtClean="0">
                <a:latin typeface="+mj-lt"/>
                <a:cs typeface="Arial" pitchFamily="34" charset="0"/>
              </a:rPr>
              <a:t> </a:t>
            </a:r>
            <a:r>
              <a:rPr lang="en-US" dirty="0" err="1" smtClean="0">
                <a:latin typeface="+mj-lt"/>
                <a:cs typeface="Arial" pitchFamily="34" charset="0"/>
              </a:rPr>
              <a:t>за</a:t>
            </a:r>
            <a:r>
              <a:rPr lang="en-US" dirty="0" smtClean="0">
                <a:latin typeface="+mj-lt"/>
                <a:cs typeface="Arial" pitchFamily="34" charset="0"/>
              </a:rPr>
              <a:t> </a:t>
            </a:r>
            <a:r>
              <a:rPr lang="en-US" dirty="0" err="1" smtClean="0">
                <a:latin typeface="+mj-lt"/>
                <a:cs typeface="Arial" pitchFamily="34" charset="0"/>
              </a:rPr>
              <a:t>повезивање</a:t>
            </a:r>
            <a:r>
              <a:rPr lang="en-US" dirty="0" smtClean="0">
                <a:latin typeface="+mj-lt"/>
                <a:cs typeface="Arial" pitchFamily="34" charset="0"/>
              </a:rPr>
              <a:t> (</a:t>
            </a:r>
            <a:r>
              <a:rPr lang="en-US" dirty="0" err="1" smtClean="0">
                <a:latin typeface="+mj-lt"/>
                <a:cs typeface="Arial" pitchFamily="34" charset="0"/>
              </a:rPr>
              <a:t>обележавају</a:t>
            </a:r>
            <a:r>
              <a:rPr lang="en-US" dirty="0" smtClean="0">
                <a:latin typeface="+mj-lt"/>
                <a:cs typeface="Arial" pitchFamily="34" charset="0"/>
              </a:rPr>
              <a:t> </a:t>
            </a:r>
            <a:r>
              <a:rPr lang="en-US" dirty="0" err="1" smtClean="0">
                <a:latin typeface="+mj-lt"/>
                <a:cs typeface="Arial" pitchFamily="34" charset="0"/>
              </a:rPr>
              <a:t>се</a:t>
            </a:r>
            <a:r>
              <a:rPr lang="en-US" dirty="0" smtClean="0">
                <a:latin typeface="+mj-lt"/>
                <a:cs typeface="Arial" pitchFamily="34" charset="0"/>
              </a:rPr>
              <a:t> </a:t>
            </a:r>
            <a:r>
              <a:rPr lang="en-US" dirty="0" err="1" smtClean="0">
                <a:latin typeface="+mj-lt"/>
                <a:cs typeface="Arial" pitchFamily="34" charset="0"/>
              </a:rPr>
              <a:t>са</a:t>
            </a:r>
            <a:r>
              <a:rPr lang="en-US" dirty="0" smtClean="0">
                <a:latin typeface="+mj-lt"/>
                <a:cs typeface="Arial" pitchFamily="34" charset="0"/>
              </a:rPr>
              <a:t> А </a:t>
            </a:r>
            <a:r>
              <a:rPr lang="en-US" dirty="0" err="1" smtClean="0">
                <a:latin typeface="+mj-lt"/>
                <a:cs typeface="Arial" pitchFamily="34" charset="0"/>
              </a:rPr>
              <a:t>до</a:t>
            </a:r>
            <a:r>
              <a:rPr lang="en-US" dirty="0" smtClean="0">
                <a:latin typeface="+mj-lt"/>
                <a:cs typeface="Arial" pitchFamily="34" charset="0"/>
              </a:rPr>
              <a:t> Е) </a:t>
            </a:r>
            <a:r>
              <a:rPr lang="en-US" dirty="0" smtClean="0">
                <a:latin typeface="+mj-lt"/>
                <a:cs typeface="Arial" pitchFamily="34" charset="0"/>
              </a:rPr>
              <a:t>аквапорин-1</a:t>
            </a:r>
            <a:r>
              <a:rPr lang="sr-Cyrl-RS" dirty="0" smtClean="0">
                <a:latin typeface="+mj-lt"/>
                <a:cs typeface="Arial" pitchFamily="34" charset="0"/>
              </a:rPr>
              <a:t> </a:t>
            </a:r>
            <a:r>
              <a:rPr lang="en-US" dirty="0" err="1" smtClean="0">
                <a:latin typeface="+mj-lt"/>
                <a:cs typeface="Arial" pitchFamily="34" charset="0"/>
              </a:rPr>
              <a:t>до</a:t>
            </a:r>
            <a:r>
              <a:rPr lang="en-US" dirty="0" smtClean="0">
                <a:latin typeface="+mj-lt"/>
                <a:cs typeface="Arial" pitchFamily="34" charset="0"/>
              </a:rPr>
              <a:t> </a:t>
            </a:r>
            <a:r>
              <a:rPr lang="en-US" dirty="0" err="1" smtClean="0">
                <a:latin typeface="+mj-lt"/>
                <a:cs typeface="Arial" pitchFamily="34" charset="0"/>
              </a:rPr>
              <a:t>сада</a:t>
            </a:r>
            <a:r>
              <a:rPr lang="en-US" dirty="0" smtClean="0">
                <a:latin typeface="+mj-lt"/>
                <a:cs typeface="Arial" pitchFamily="34" charset="0"/>
              </a:rPr>
              <a:t> </a:t>
            </a:r>
            <a:r>
              <a:rPr lang="en-US" dirty="0" err="1" smtClean="0">
                <a:latin typeface="+mj-lt"/>
                <a:cs typeface="Arial" pitchFamily="34" charset="0"/>
              </a:rPr>
              <a:t>најбоље</a:t>
            </a:r>
            <a:r>
              <a:rPr lang="en-US" dirty="0" smtClean="0">
                <a:latin typeface="+mj-lt"/>
                <a:cs typeface="Arial" pitchFamily="34" charset="0"/>
              </a:rPr>
              <a:t> </a:t>
            </a:r>
            <a:r>
              <a:rPr lang="en-US" dirty="0" err="1" smtClean="0">
                <a:latin typeface="+mj-lt"/>
                <a:cs typeface="Arial" pitchFamily="34" charset="0"/>
              </a:rPr>
              <a:t>проучен</a:t>
            </a:r>
            <a:endParaRPr lang="en-US" dirty="0" smtClean="0">
              <a:latin typeface="+mj-lt"/>
              <a:cs typeface="Arial" pitchFamily="34" charset="0"/>
            </a:endParaRPr>
          </a:p>
          <a:p>
            <a:r>
              <a:rPr lang="en-US" dirty="0" err="1" smtClean="0">
                <a:latin typeface="+mj-lt"/>
                <a:cs typeface="Arial" pitchFamily="34" charset="0"/>
              </a:rPr>
              <a:t>Мутације</a:t>
            </a:r>
            <a:r>
              <a:rPr lang="en-US" dirty="0" smtClean="0">
                <a:latin typeface="+mj-lt"/>
                <a:cs typeface="Arial" pitchFamily="34" charset="0"/>
              </a:rPr>
              <a:t> у </a:t>
            </a:r>
            <a:r>
              <a:rPr lang="en-US" dirty="0" err="1" smtClean="0">
                <a:latin typeface="+mj-lt"/>
                <a:cs typeface="Arial" pitchFamily="34" charset="0"/>
              </a:rPr>
              <a:t>аквапорин</a:t>
            </a:r>
            <a:r>
              <a:rPr lang="en-US" dirty="0" smtClean="0">
                <a:latin typeface="+mj-lt"/>
                <a:cs typeface="Arial" pitchFamily="34" charset="0"/>
              </a:rPr>
              <a:t> </a:t>
            </a:r>
            <a:r>
              <a:rPr lang="en-US" dirty="0" err="1" smtClean="0">
                <a:latin typeface="+mj-lt"/>
                <a:cs typeface="Arial" pitchFamily="34" charset="0"/>
              </a:rPr>
              <a:t>генима</a:t>
            </a:r>
            <a:r>
              <a:rPr lang="en-US" dirty="0" smtClean="0">
                <a:latin typeface="+mj-lt"/>
                <a:cs typeface="Arial" pitchFamily="34" charset="0"/>
              </a:rPr>
              <a:t> </a:t>
            </a:r>
            <a:r>
              <a:rPr lang="en-US" dirty="0" err="1" smtClean="0">
                <a:latin typeface="+mj-lt"/>
                <a:cs typeface="Arial" pitchFamily="34" charset="0"/>
              </a:rPr>
              <a:t>доводе</a:t>
            </a:r>
            <a:r>
              <a:rPr lang="en-US" dirty="0" smtClean="0">
                <a:latin typeface="+mj-lt"/>
                <a:cs typeface="Arial" pitchFamily="34" charset="0"/>
              </a:rPr>
              <a:t> </a:t>
            </a:r>
            <a:r>
              <a:rPr lang="en-US" dirty="0" err="1" smtClean="0">
                <a:latin typeface="+mj-lt"/>
                <a:cs typeface="Arial" pitchFamily="34" charset="0"/>
              </a:rPr>
              <a:t>до</a:t>
            </a:r>
            <a:r>
              <a:rPr lang="en-US" dirty="0" smtClean="0">
                <a:latin typeface="+mj-lt"/>
                <a:cs typeface="Arial" pitchFamily="34" charset="0"/>
              </a:rPr>
              <a:t> </a:t>
            </a:r>
            <a:r>
              <a:rPr lang="en-US" dirty="0" err="1" smtClean="0">
                <a:latin typeface="+mj-lt"/>
                <a:cs typeface="Arial" pitchFamily="34" charset="0"/>
              </a:rPr>
              <a:t>различитих</a:t>
            </a:r>
            <a:r>
              <a:rPr lang="en-US" dirty="0" smtClean="0">
                <a:latin typeface="+mj-lt"/>
                <a:cs typeface="Arial" pitchFamily="34" charset="0"/>
              </a:rPr>
              <a:t> </a:t>
            </a:r>
            <a:r>
              <a:rPr lang="en-US" dirty="0" err="1" smtClean="0">
                <a:latin typeface="+mj-lt"/>
                <a:cs typeface="Arial" pitchFamily="34" charset="0"/>
              </a:rPr>
              <a:t>болести</a:t>
            </a:r>
            <a:endParaRPr lang="en-US" dirty="0" smtClean="0">
              <a:latin typeface="+mj-lt"/>
              <a:cs typeface="Arial" pitchFamily="34" charset="0"/>
            </a:endParaRPr>
          </a:p>
          <a:p>
            <a:r>
              <a:rPr lang="en-US" dirty="0" smtClean="0">
                <a:latin typeface="+mj-lt"/>
                <a:cs typeface="Arial" pitchFamily="34" charset="0"/>
              </a:rPr>
              <a:t> </a:t>
            </a:r>
            <a:r>
              <a:rPr lang="en-US" dirty="0" err="1" smtClean="0">
                <a:latin typeface="+mj-lt"/>
                <a:cs typeface="Arial" pitchFamily="34" charset="0"/>
              </a:rPr>
              <a:t>На</a:t>
            </a:r>
            <a:r>
              <a:rPr lang="en-US" dirty="0" smtClean="0">
                <a:latin typeface="+mj-lt"/>
                <a:cs typeface="Arial" pitchFamily="34" charset="0"/>
              </a:rPr>
              <a:t> </a:t>
            </a:r>
            <a:r>
              <a:rPr lang="en-US" dirty="0" err="1" smtClean="0">
                <a:latin typeface="+mj-lt"/>
                <a:cs typeface="Arial" pitchFamily="34" charset="0"/>
              </a:rPr>
              <a:t>пример</a:t>
            </a:r>
            <a:r>
              <a:rPr lang="en-US" dirty="0" smtClean="0">
                <a:latin typeface="+mj-lt"/>
                <a:cs typeface="Arial" pitchFamily="34" charset="0"/>
              </a:rPr>
              <a:t>, </a:t>
            </a:r>
            <a:r>
              <a:rPr lang="en-US" dirty="0" err="1" smtClean="0">
                <a:latin typeface="+mj-lt"/>
                <a:cs typeface="Arial" pitchFamily="34" charset="0"/>
              </a:rPr>
              <a:t>мутација</a:t>
            </a:r>
            <a:r>
              <a:rPr lang="en-US" dirty="0" smtClean="0">
                <a:latin typeface="+mj-lt"/>
                <a:cs typeface="Arial" pitchFamily="34" charset="0"/>
              </a:rPr>
              <a:t> у аквапорин-2 </a:t>
            </a:r>
            <a:r>
              <a:rPr lang="en-US" dirty="0" err="1" smtClean="0">
                <a:latin typeface="+mj-lt"/>
                <a:cs typeface="Arial" pitchFamily="34" charset="0"/>
              </a:rPr>
              <a:t>генa</a:t>
            </a:r>
            <a:r>
              <a:rPr lang="en-US" dirty="0" smtClean="0">
                <a:latin typeface="+mj-lt"/>
                <a:cs typeface="Arial" pitchFamily="34" charset="0"/>
              </a:rPr>
              <a:t>- </a:t>
            </a:r>
            <a:r>
              <a:rPr lang="en-US" dirty="0" err="1" smtClean="0">
                <a:latin typeface="+mj-lt"/>
                <a:cs typeface="Arial" pitchFamily="34" charset="0"/>
              </a:rPr>
              <a:t>нефрогени</a:t>
            </a:r>
            <a:r>
              <a:rPr lang="en-US" dirty="0" smtClean="0">
                <a:latin typeface="+mj-lt"/>
                <a:cs typeface="Arial" pitchFamily="34" charset="0"/>
              </a:rPr>
              <a:t> </a:t>
            </a:r>
            <a:r>
              <a:rPr lang="en-US" dirty="0" err="1" smtClean="0">
                <a:latin typeface="+mj-lt"/>
                <a:cs typeface="Arial" pitchFamily="34" charset="0"/>
              </a:rPr>
              <a:t>диабетес</a:t>
            </a:r>
            <a:r>
              <a:rPr lang="en-US" dirty="0" smtClean="0">
                <a:latin typeface="+mj-lt"/>
                <a:cs typeface="Arial" pitchFamily="34" charset="0"/>
              </a:rPr>
              <a:t> </a:t>
            </a:r>
            <a:r>
              <a:rPr lang="en-US" dirty="0" err="1" smtClean="0">
                <a:latin typeface="+mj-lt"/>
                <a:cs typeface="Arial" pitchFamily="34" charset="0"/>
              </a:rPr>
              <a:t>инсипидус</a:t>
            </a:r>
            <a:r>
              <a:rPr lang="en-US" dirty="0" smtClean="0">
                <a:latin typeface="+mj-lt"/>
                <a:cs typeface="Arial" pitchFamily="34" charset="0"/>
              </a:rPr>
              <a:t>, </a:t>
            </a:r>
            <a:r>
              <a:rPr lang="en-US" dirty="0" err="1" smtClean="0">
                <a:latin typeface="+mj-lt"/>
                <a:cs typeface="Arial" pitchFamily="34" charset="0"/>
              </a:rPr>
              <a:t>нема</a:t>
            </a:r>
            <a:r>
              <a:rPr lang="en-US" dirty="0" smtClean="0">
                <a:latin typeface="+mj-lt"/>
                <a:cs typeface="Arial" pitchFamily="34" charset="0"/>
              </a:rPr>
              <a:t> </a:t>
            </a:r>
            <a:r>
              <a:rPr lang="en-US" dirty="0" err="1" smtClean="0">
                <a:latin typeface="+mj-lt"/>
                <a:cs typeface="Arial" pitchFamily="34" charset="0"/>
              </a:rPr>
              <a:t>ефекта</a:t>
            </a:r>
            <a:r>
              <a:rPr lang="en-US" dirty="0" smtClean="0">
                <a:latin typeface="+mj-lt"/>
                <a:cs typeface="Arial" pitchFamily="34" charset="0"/>
              </a:rPr>
              <a:t> АDH</a:t>
            </a:r>
          </a:p>
          <a:p>
            <a:r>
              <a:rPr lang="en-US" dirty="0" err="1" smtClean="0">
                <a:latin typeface="+mj-lt"/>
                <a:cs typeface="Arial" pitchFamily="34" charset="0"/>
              </a:rPr>
              <a:t>Други</a:t>
            </a:r>
            <a:r>
              <a:rPr lang="en-US" dirty="0" smtClean="0">
                <a:latin typeface="+mj-lt"/>
                <a:cs typeface="Arial" pitchFamily="34" charset="0"/>
              </a:rPr>
              <a:t> </a:t>
            </a:r>
            <a:r>
              <a:rPr lang="en-US" dirty="0" err="1" smtClean="0">
                <a:latin typeface="+mj-lt"/>
                <a:cs typeface="Arial" pitchFamily="34" charset="0"/>
              </a:rPr>
              <a:t>пример</a:t>
            </a:r>
            <a:r>
              <a:rPr lang="en-US" dirty="0" smtClean="0">
                <a:latin typeface="+mj-lt"/>
                <a:cs typeface="Arial" pitchFamily="34" charset="0"/>
              </a:rPr>
              <a:t> </a:t>
            </a:r>
            <a:r>
              <a:rPr lang="en-US" dirty="0" err="1" smtClean="0">
                <a:latin typeface="+mj-lt"/>
                <a:cs typeface="Arial" pitchFamily="34" charset="0"/>
              </a:rPr>
              <a:t>је</a:t>
            </a:r>
            <a:r>
              <a:rPr lang="en-US" dirty="0" smtClean="0">
                <a:latin typeface="+mj-lt"/>
                <a:cs typeface="Arial" pitchFamily="34" charset="0"/>
              </a:rPr>
              <a:t> </a:t>
            </a:r>
            <a:r>
              <a:rPr lang="en-US" dirty="0" err="1" smtClean="0">
                <a:latin typeface="+mj-lt"/>
                <a:cs typeface="Arial" pitchFamily="34" charset="0"/>
              </a:rPr>
              <a:t>наследна</a:t>
            </a:r>
            <a:r>
              <a:rPr lang="en-US" dirty="0" smtClean="0">
                <a:latin typeface="+mj-lt"/>
                <a:cs typeface="Arial" pitchFamily="34" charset="0"/>
              </a:rPr>
              <a:t> </a:t>
            </a:r>
            <a:r>
              <a:rPr lang="en-US" dirty="0" err="1" smtClean="0">
                <a:latin typeface="+mj-lt"/>
                <a:cs typeface="Arial" pitchFamily="34" charset="0"/>
              </a:rPr>
              <a:t>катаракта</a:t>
            </a:r>
            <a:r>
              <a:rPr lang="en-US" dirty="0" smtClean="0">
                <a:latin typeface="+mj-lt"/>
                <a:cs typeface="Arial" pitchFamily="34" charset="0"/>
              </a:rPr>
              <a:t>, </a:t>
            </a:r>
            <a:r>
              <a:rPr lang="en-US" dirty="0" err="1" smtClean="0">
                <a:latin typeface="+mj-lt"/>
                <a:cs typeface="Arial" pitchFamily="34" charset="0"/>
              </a:rPr>
              <a:t>која</a:t>
            </a:r>
            <a:r>
              <a:rPr lang="en-US" dirty="0" smtClean="0">
                <a:latin typeface="+mj-lt"/>
                <a:cs typeface="Arial" pitchFamily="34" charset="0"/>
              </a:rPr>
              <a:t> </a:t>
            </a:r>
            <a:r>
              <a:rPr lang="en-US" dirty="0" err="1" smtClean="0">
                <a:latin typeface="+mj-lt"/>
                <a:cs typeface="Arial" pitchFamily="34" charset="0"/>
              </a:rPr>
              <a:t>је</a:t>
            </a:r>
            <a:r>
              <a:rPr lang="en-US" dirty="0" smtClean="0">
                <a:latin typeface="+mj-lt"/>
                <a:cs typeface="Arial" pitchFamily="34" charset="0"/>
              </a:rPr>
              <a:t> </a:t>
            </a:r>
            <a:r>
              <a:rPr lang="en-US" dirty="0" err="1" smtClean="0">
                <a:latin typeface="+mj-lt"/>
                <a:cs typeface="Arial" pitchFamily="34" charset="0"/>
              </a:rPr>
              <a:t>последица</a:t>
            </a:r>
            <a:r>
              <a:rPr lang="en-US" dirty="0" smtClean="0">
                <a:latin typeface="+mj-lt"/>
                <a:cs typeface="Arial" pitchFamily="34" charset="0"/>
              </a:rPr>
              <a:t> </a:t>
            </a:r>
            <a:r>
              <a:rPr lang="en-US" dirty="0" err="1" smtClean="0">
                <a:latin typeface="+mj-lt"/>
                <a:cs typeface="Arial" pitchFamily="34" charset="0"/>
              </a:rPr>
              <a:t>мутације</a:t>
            </a:r>
            <a:r>
              <a:rPr lang="en-US" dirty="0" smtClean="0">
                <a:latin typeface="+mj-lt"/>
                <a:cs typeface="Arial" pitchFamily="34" charset="0"/>
              </a:rPr>
              <a:t> у аквапорин-0 </a:t>
            </a:r>
            <a:r>
              <a:rPr lang="en-US" dirty="0" err="1" smtClean="0">
                <a:latin typeface="+mj-lt"/>
                <a:cs typeface="Arial" pitchFamily="34" charset="0"/>
              </a:rPr>
              <a:t>генa</a:t>
            </a:r>
            <a:endParaRPr lang="en-US" dirty="0">
              <a:latin typeface="+mj-lt"/>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Ivana\Desktop\2473a2adc.jpg"/>
          <p:cNvPicPr>
            <a:picLocks noChangeAspect="1" noChangeArrowheads="1"/>
          </p:cNvPicPr>
          <p:nvPr/>
        </p:nvPicPr>
        <p:blipFill>
          <a:blip r:embed="rId2"/>
          <a:srcRect/>
          <a:stretch>
            <a:fillRect/>
          </a:stretch>
        </p:blipFill>
        <p:spPr bwMode="auto">
          <a:xfrm>
            <a:off x="0" y="0"/>
            <a:ext cx="9134802" cy="3286124"/>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sr-Latn-R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11" y="1196752"/>
            <a:ext cx="9180512" cy="4968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052390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16632"/>
            <a:ext cx="8784976" cy="6624736"/>
          </a:xfrm>
        </p:spPr>
        <p:txBody>
          <a:bodyPr>
            <a:normAutofit lnSpcReduction="10000"/>
          </a:bodyPr>
          <a:lstStyle/>
          <a:p>
            <a:pPr marL="0" indent="0" algn="ctr">
              <a:buNone/>
            </a:pPr>
            <a:r>
              <a:rPr lang="ru-RU" b="1" dirty="0">
                <a:latin typeface="+mj-lt"/>
              </a:rPr>
              <a:t>ИЗОТОНИЈСКА </a:t>
            </a:r>
            <a:r>
              <a:rPr lang="ru-RU" b="1" dirty="0" smtClean="0">
                <a:latin typeface="+mj-lt"/>
              </a:rPr>
              <a:t>ДЕХИДРАЦИЈА</a:t>
            </a:r>
          </a:p>
          <a:p>
            <a:pPr marL="0" indent="0">
              <a:buNone/>
            </a:pPr>
            <a:endParaRPr lang="ru-RU" dirty="0">
              <a:latin typeface="+mj-lt"/>
            </a:endParaRPr>
          </a:p>
          <a:p>
            <a:r>
              <a:rPr lang="ru-RU" dirty="0">
                <a:latin typeface="+mj-lt"/>
              </a:rPr>
              <a:t>Под дехидра(та)цијом се подразумева </a:t>
            </a:r>
            <a:r>
              <a:rPr lang="ru-RU" dirty="0" smtClean="0">
                <a:latin typeface="+mj-lt"/>
              </a:rPr>
              <a:t>губитак </a:t>
            </a:r>
            <a:r>
              <a:rPr lang="ru-RU" dirty="0">
                <a:latin typeface="+mj-lt"/>
              </a:rPr>
              <a:t>воде из организма, али и губитак </a:t>
            </a:r>
            <a:r>
              <a:rPr lang="ru-RU" dirty="0" smtClean="0">
                <a:latin typeface="+mj-lt"/>
              </a:rPr>
              <a:t>натријума</a:t>
            </a:r>
            <a:r>
              <a:rPr lang="ru-RU" dirty="0">
                <a:latin typeface="+mj-lt"/>
              </a:rPr>
              <a:t>, тј. натријум-хлорида или неке </a:t>
            </a:r>
            <a:r>
              <a:rPr lang="ru-RU" dirty="0" smtClean="0">
                <a:latin typeface="+mj-lt"/>
              </a:rPr>
              <a:t>друге </a:t>
            </a:r>
            <a:r>
              <a:rPr lang="ru-RU" dirty="0">
                <a:latin typeface="+mj-lt"/>
              </a:rPr>
              <a:t>натријумске соли. </a:t>
            </a:r>
            <a:endParaRPr lang="ru-RU" dirty="0" smtClean="0">
              <a:latin typeface="+mj-lt"/>
            </a:endParaRPr>
          </a:p>
          <a:p>
            <a:pPr marL="0" indent="0">
              <a:buNone/>
            </a:pPr>
            <a:endParaRPr lang="ru-RU" dirty="0">
              <a:latin typeface="+mj-lt"/>
            </a:endParaRPr>
          </a:p>
          <a:p>
            <a:r>
              <a:rPr lang="ru-RU" dirty="0" smtClean="0">
                <a:latin typeface="+mj-lt"/>
              </a:rPr>
              <a:t>Губитак </a:t>
            </a:r>
            <a:r>
              <a:rPr lang="ru-RU" dirty="0">
                <a:latin typeface="+mj-lt"/>
              </a:rPr>
              <a:t>воде и соли може бити: </a:t>
            </a:r>
            <a:endParaRPr lang="ru-RU" dirty="0" smtClean="0">
              <a:latin typeface="+mj-lt"/>
            </a:endParaRPr>
          </a:p>
          <a:p>
            <a:pPr marL="0" indent="0">
              <a:buNone/>
            </a:pPr>
            <a:endParaRPr lang="ru-RU" dirty="0">
              <a:latin typeface="+mj-lt"/>
            </a:endParaRPr>
          </a:p>
          <a:p>
            <a:pPr marL="514350" indent="-514350">
              <a:buAutoNum type="arabicPeriod"/>
            </a:pPr>
            <a:r>
              <a:rPr lang="ru-RU" dirty="0" smtClean="0">
                <a:latin typeface="+mj-lt"/>
              </a:rPr>
              <a:t>пропорционалан </a:t>
            </a:r>
            <a:r>
              <a:rPr lang="ru-RU" dirty="0">
                <a:latin typeface="+mj-lt"/>
              </a:rPr>
              <a:t>- равномерни губитак </a:t>
            </a:r>
            <a:r>
              <a:rPr lang="ru-RU" dirty="0" smtClean="0">
                <a:latin typeface="+mj-lt"/>
              </a:rPr>
              <a:t>воде </a:t>
            </a:r>
            <a:r>
              <a:rPr lang="ru-RU" dirty="0">
                <a:latin typeface="+mj-lt"/>
              </a:rPr>
              <a:t>и соли, </a:t>
            </a:r>
            <a:r>
              <a:rPr lang="ru-RU" dirty="0" smtClean="0">
                <a:latin typeface="+mj-lt"/>
              </a:rPr>
              <a:t> изотонијска </a:t>
            </a:r>
            <a:r>
              <a:rPr lang="ru-RU" dirty="0">
                <a:latin typeface="+mj-lt"/>
              </a:rPr>
              <a:t>дехидрација </a:t>
            </a:r>
            <a:endParaRPr lang="ru-RU" dirty="0" smtClean="0">
              <a:latin typeface="+mj-lt"/>
            </a:endParaRPr>
          </a:p>
          <a:p>
            <a:pPr marL="0" indent="0">
              <a:buNone/>
            </a:pPr>
            <a:endParaRPr lang="ru-RU" dirty="0">
              <a:latin typeface="+mj-lt"/>
            </a:endParaRPr>
          </a:p>
          <a:p>
            <a:pPr marL="0" indent="0">
              <a:buNone/>
            </a:pPr>
            <a:r>
              <a:rPr lang="ru-RU" dirty="0">
                <a:latin typeface="+mj-lt"/>
              </a:rPr>
              <a:t>2. непропорционалан: </a:t>
            </a:r>
            <a:r>
              <a:rPr lang="ru-RU" dirty="0" smtClean="0">
                <a:latin typeface="+mj-lt"/>
              </a:rPr>
              <a:t>а</a:t>
            </a:r>
            <a:r>
              <a:rPr lang="ru-RU" dirty="0">
                <a:latin typeface="+mj-lt"/>
              </a:rPr>
              <a:t>) дехидрација са претежним губитком воде, </a:t>
            </a:r>
            <a:r>
              <a:rPr lang="ru-RU" dirty="0" smtClean="0">
                <a:latin typeface="+mj-lt"/>
              </a:rPr>
              <a:t>хипертонијска </a:t>
            </a:r>
            <a:r>
              <a:rPr lang="ru-RU" dirty="0">
                <a:latin typeface="+mj-lt"/>
              </a:rPr>
              <a:t>дехидрација </a:t>
            </a:r>
          </a:p>
          <a:p>
            <a:pPr marL="0" indent="0">
              <a:buNone/>
            </a:pPr>
            <a:r>
              <a:rPr lang="ru-RU" dirty="0">
                <a:latin typeface="+mj-lt"/>
              </a:rPr>
              <a:t>б) дехидрација са претежним губитком соли, </a:t>
            </a:r>
            <a:r>
              <a:rPr lang="ru-RU" dirty="0" smtClean="0">
                <a:latin typeface="+mj-lt"/>
              </a:rPr>
              <a:t>хипотонијска </a:t>
            </a:r>
            <a:r>
              <a:rPr lang="ru-RU" dirty="0">
                <a:latin typeface="+mj-lt"/>
              </a:rPr>
              <a:t>дехидрација </a:t>
            </a:r>
            <a:endParaRPr lang="sr-Latn-RS" dirty="0">
              <a:latin typeface="+mj-lt"/>
            </a:endParaRPr>
          </a:p>
        </p:txBody>
      </p:sp>
    </p:spTree>
    <p:extLst>
      <p:ext uri="{BB962C8B-B14F-4D97-AF65-F5344CB8AC3E}">
        <p14:creationId xmlns:p14="http://schemas.microsoft.com/office/powerpoint/2010/main" val="40266397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16632"/>
            <a:ext cx="8928992" cy="6624736"/>
          </a:xfrm>
        </p:spPr>
        <p:txBody>
          <a:bodyPr/>
          <a:lstStyle/>
          <a:p>
            <a:r>
              <a:rPr lang="ru-RU" dirty="0">
                <a:latin typeface="+mj-lt"/>
              </a:rPr>
              <a:t>До изотонијске дехидрације долази:  </a:t>
            </a:r>
            <a:endParaRPr lang="ru-RU" dirty="0" smtClean="0">
              <a:latin typeface="+mj-lt"/>
            </a:endParaRPr>
          </a:p>
          <a:p>
            <a:pPr marL="0" indent="0">
              <a:buNone/>
            </a:pPr>
            <a:endParaRPr lang="ru-RU" dirty="0" smtClean="0">
              <a:latin typeface="+mj-lt"/>
            </a:endParaRPr>
          </a:p>
          <a:p>
            <a:pPr marL="0" indent="0">
              <a:buNone/>
            </a:pPr>
            <a:r>
              <a:rPr lang="ru-RU" dirty="0" smtClean="0">
                <a:latin typeface="+mj-lt"/>
              </a:rPr>
              <a:t>Услед </a:t>
            </a:r>
            <a:r>
              <a:rPr lang="ru-RU" dirty="0">
                <a:latin typeface="+mj-lt"/>
              </a:rPr>
              <a:t>губитка чисте плазме или екстрацелуларне </a:t>
            </a:r>
            <a:r>
              <a:rPr lang="ru-RU" dirty="0" smtClean="0">
                <a:latin typeface="+mj-lt"/>
              </a:rPr>
              <a:t>течности</a:t>
            </a:r>
            <a:r>
              <a:rPr lang="ru-RU" dirty="0">
                <a:latin typeface="+mj-lt"/>
              </a:rPr>
              <a:t>, при чему се смањује запремина </a:t>
            </a:r>
            <a:r>
              <a:rPr lang="ru-RU" dirty="0" smtClean="0">
                <a:latin typeface="+mj-lt"/>
              </a:rPr>
              <a:t>ЕЦТ</a:t>
            </a:r>
            <a:r>
              <a:rPr lang="ru-RU" dirty="0">
                <a:latin typeface="+mj-lt"/>
              </a:rPr>
              <a:t>, а конц. појединих електролита и </a:t>
            </a:r>
            <a:r>
              <a:rPr lang="ru-RU" dirty="0" smtClean="0">
                <a:latin typeface="+mj-lt"/>
              </a:rPr>
              <a:t>осмоларност </a:t>
            </a:r>
            <a:r>
              <a:rPr lang="ru-RU" dirty="0">
                <a:latin typeface="+mj-lt"/>
              </a:rPr>
              <a:t>телесних течности остају </a:t>
            </a:r>
          </a:p>
          <a:p>
            <a:pPr marL="0" indent="0">
              <a:buNone/>
            </a:pPr>
            <a:r>
              <a:rPr lang="ru-RU" dirty="0">
                <a:latin typeface="+mj-lt"/>
              </a:rPr>
              <a:t>непромењени. </a:t>
            </a:r>
            <a:endParaRPr lang="ru-RU" dirty="0" smtClean="0">
              <a:latin typeface="+mj-lt"/>
            </a:endParaRPr>
          </a:p>
          <a:p>
            <a:pPr marL="0" indent="0">
              <a:buNone/>
            </a:pPr>
            <a:endParaRPr lang="ru-RU" dirty="0" smtClean="0">
              <a:latin typeface="+mj-lt"/>
            </a:endParaRPr>
          </a:p>
          <a:p>
            <a:pPr marL="0" indent="0">
              <a:buNone/>
            </a:pPr>
            <a:r>
              <a:rPr lang="ru-RU" dirty="0" smtClean="0">
                <a:latin typeface="+mj-lt"/>
              </a:rPr>
              <a:t>Она </a:t>
            </a:r>
            <a:r>
              <a:rPr lang="ru-RU" dirty="0">
                <a:latin typeface="+mj-lt"/>
              </a:rPr>
              <a:t>настаје после крварења, </a:t>
            </a:r>
            <a:r>
              <a:rPr lang="ru-RU" dirty="0" smtClean="0">
                <a:latin typeface="+mj-lt"/>
              </a:rPr>
              <a:t>губитка </a:t>
            </a:r>
            <a:r>
              <a:rPr lang="ru-RU" dirty="0">
                <a:latin typeface="+mj-lt"/>
              </a:rPr>
              <a:t>течности из обимних рана, опекотина, </a:t>
            </a:r>
            <a:r>
              <a:rPr lang="ru-RU" dirty="0" smtClean="0">
                <a:latin typeface="+mj-lt"/>
              </a:rPr>
              <a:t>пролива </a:t>
            </a:r>
            <a:r>
              <a:rPr lang="ru-RU" dirty="0">
                <a:latin typeface="+mj-lt"/>
              </a:rPr>
              <a:t>(интестиналне секреције), код </a:t>
            </a:r>
            <a:r>
              <a:rPr lang="ru-RU" dirty="0" smtClean="0">
                <a:latin typeface="+mj-lt"/>
              </a:rPr>
              <a:t>употребе </a:t>
            </a:r>
            <a:r>
              <a:rPr lang="ru-RU" dirty="0">
                <a:latin typeface="+mj-lt"/>
              </a:rPr>
              <a:t>диуретика, смањеног </a:t>
            </a:r>
            <a:r>
              <a:rPr lang="ru-RU" dirty="0" smtClean="0">
                <a:latin typeface="+mj-lt"/>
              </a:rPr>
              <a:t>уноса течности, екстремног </a:t>
            </a:r>
            <a:r>
              <a:rPr lang="ru-RU" dirty="0">
                <a:latin typeface="+mj-lt"/>
              </a:rPr>
              <a:t>знојења… </a:t>
            </a:r>
            <a:endParaRPr lang="ru-RU" dirty="0" smtClean="0">
              <a:latin typeface="+mj-lt"/>
            </a:endParaRPr>
          </a:p>
          <a:p>
            <a:pPr marL="0" indent="0">
              <a:buNone/>
            </a:pPr>
            <a:r>
              <a:rPr lang="ru-RU" dirty="0" smtClean="0">
                <a:latin typeface="+mj-lt"/>
              </a:rPr>
              <a:t>Због </a:t>
            </a:r>
            <a:r>
              <a:rPr lang="ru-RU" dirty="0">
                <a:latin typeface="+mj-lt"/>
              </a:rPr>
              <a:t>споменутих </a:t>
            </a:r>
            <a:r>
              <a:rPr lang="ru-RU" dirty="0" smtClean="0">
                <a:latin typeface="+mj-lt"/>
              </a:rPr>
              <a:t>узрока </a:t>
            </a:r>
            <a:r>
              <a:rPr lang="ru-RU" dirty="0">
                <a:latin typeface="+mj-lt"/>
              </a:rPr>
              <a:t>смањује се волумен крви и </a:t>
            </a:r>
            <a:r>
              <a:rPr lang="ru-RU" dirty="0" smtClean="0">
                <a:latin typeface="+mj-lt"/>
              </a:rPr>
              <a:t>волумен међућелијског </a:t>
            </a:r>
            <a:r>
              <a:rPr lang="ru-RU" dirty="0">
                <a:latin typeface="+mj-lt"/>
              </a:rPr>
              <a:t>простора.</a:t>
            </a:r>
            <a:endParaRPr lang="sr-Latn-RS" dirty="0">
              <a:latin typeface="+mj-lt"/>
            </a:endParaRPr>
          </a:p>
        </p:txBody>
      </p:sp>
    </p:spTree>
    <p:extLst>
      <p:ext uri="{BB962C8B-B14F-4D97-AF65-F5344CB8AC3E}">
        <p14:creationId xmlns:p14="http://schemas.microsoft.com/office/powerpoint/2010/main" val="42842199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16632"/>
            <a:ext cx="8784976" cy="6624736"/>
          </a:xfrm>
        </p:spPr>
        <p:txBody>
          <a:bodyPr>
            <a:normAutofit fontScale="92500" lnSpcReduction="10000"/>
          </a:bodyPr>
          <a:lstStyle/>
          <a:p>
            <a:r>
              <a:rPr lang="ru-RU" dirty="0">
                <a:latin typeface="+mj-lt"/>
              </a:rPr>
              <a:t>Крварењем се </a:t>
            </a:r>
            <a:r>
              <a:rPr lang="ru-RU" dirty="0" smtClean="0">
                <a:latin typeface="+mj-lt"/>
              </a:rPr>
              <a:t>пропорционално губе вода </a:t>
            </a:r>
            <a:r>
              <a:rPr lang="ru-RU" dirty="0">
                <a:latin typeface="+mj-lt"/>
              </a:rPr>
              <a:t>и еритроцити, зато хематокрит </a:t>
            </a:r>
            <a:r>
              <a:rPr lang="ru-RU" dirty="0" smtClean="0">
                <a:latin typeface="+mj-lt"/>
              </a:rPr>
              <a:t>неће </a:t>
            </a:r>
            <a:r>
              <a:rPr lang="ru-RU" dirty="0">
                <a:latin typeface="+mj-lt"/>
              </a:rPr>
              <a:t>у почетку бити повећан, већ ће остати </a:t>
            </a:r>
            <a:r>
              <a:rPr lang="ru-RU" dirty="0" smtClean="0">
                <a:latin typeface="+mj-lt"/>
              </a:rPr>
              <a:t>нормалан</a:t>
            </a:r>
            <a:r>
              <a:rPr lang="ru-RU" dirty="0">
                <a:latin typeface="+mj-lt"/>
              </a:rPr>
              <a:t>.  </a:t>
            </a:r>
          </a:p>
          <a:p>
            <a:endParaRPr lang="ru-RU" dirty="0">
              <a:latin typeface="+mj-lt"/>
            </a:endParaRPr>
          </a:p>
          <a:p>
            <a:r>
              <a:rPr lang="ru-RU" dirty="0">
                <a:latin typeface="+mj-lt"/>
              </a:rPr>
              <a:t>Код других узрока - губитка </a:t>
            </a:r>
            <a:r>
              <a:rPr lang="ru-RU" dirty="0" smtClean="0">
                <a:latin typeface="+mj-lt"/>
              </a:rPr>
              <a:t>других течности </a:t>
            </a:r>
            <a:r>
              <a:rPr lang="ru-RU" dirty="0">
                <a:latin typeface="+mj-lt"/>
              </a:rPr>
              <a:t>нпр. при повраћању, проливу, </a:t>
            </a:r>
            <a:r>
              <a:rPr lang="ru-RU" dirty="0" smtClean="0">
                <a:latin typeface="+mj-lt"/>
              </a:rPr>
              <a:t>концентрација </a:t>
            </a:r>
            <a:r>
              <a:rPr lang="en-US" dirty="0">
                <a:latin typeface="+mj-lt"/>
              </a:rPr>
              <a:t>N</a:t>
            </a:r>
            <a:r>
              <a:rPr lang="ru-RU" dirty="0" smtClean="0">
                <a:latin typeface="+mj-lt"/>
              </a:rPr>
              <a:t>а</a:t>
            </a:r>
            <a:r>
              <a:rPr lang="en-US" dirty="0" err="1" smtClean="0">
                <a:latin typeface="+mj-lt"/>
              </a:rPr>
              <a:t>C</a:t>
            </a:r>
            <a:r>
              <a:rPr lang="en-US" dirty="0" err="1">
                <a:latin typeface="+mj-lt"/>
              </a:rPr>
              <a:t>l</a:t>
            </a:r>
            <a:r>
              <a:rPr lang="ru-RU" dirty="0" smtClean="0">
                <a:latin typeface="+mj-lt"/>
              </a:rPr>
              <a:t> </a:t>
            </a:r>
            <a:r>
              <a:rPr lang="ru-RU" dirty="0">
                <a:latin typeface="+mj-lt"/>
              </a:rPr>
              <a:t>у организму биће </a:t>
            </a:r>
            <a:r>
              <a:rPr lang="ru-RU" dirty="0" smtClean="0">
                <a:latin typeface="+mj-lt"/>
              </a:rPr>
              <a:t>нормална</a:t>
            </a:r>
            <a:r>
              <a:rPr lang="ru-RU" dirty="0">
                <a:latin typeface="+mj-lt"/>
              </a:rPr>
              <a:t>, али ће хематокрит, број еритроцита </a:t>
            </a:r>
            <a:r>
              <a:rPr lang="ru-RU" dirty="0" smtClean="0">
                <a:latin typeface="+mj-lt"/>
              </a:rPr>
              <a:t>и </a:t>
            </a:r>
            <a:r>
              <a:rPr lang="ru-RU" dirty="0">
                <a:latin typeface="+mj-lt"/>
              </a:rPr>
              <a:t>вредности хемоглобина бити повећани. </a:t>
            </a:r>
          </a:p>
          <a:p>
            <a:r>
              <a:rPr lang="ru-RU" dirty="0" smtClean="0">
                <a:latin typeface="+mj-lt"/>
              </a:rPr>
              <a:t>Последице</a:t>
            </a:r>
            <a:r>
              <a:rPr lang="ru-RU" dirty="0">
                <a:latin typeface="+mj-lt"/>
              </a:rPr>
              <a:t>: изотонијско смањење </a:t>
            </a:r>
            <a:r>
              <a:rPr lang="ru-RU" dirty="0" smtClean="0">
                <a:latin typeface="+mj-lt"/>
              </a:rPr>
              <a:t>ЕЦТ </a:t>
            </a:r>
            <a:r>
              <a:rPr lang="ru-RU" dirty="0">
                <a:latin typeface="+mj-lt"/>
              </a:rPr>
              <a:t>изазива контракцију ЕЦ простора, - јављају </a:t>
            </a:r>
            <a:r>
              <a:rPr lang="ru-RU" dirty="0" smtClean="0">
                <a:latin typeface="+mj-lt"/>
              </a:rPr>
              <a:t>се </a:t>
            </a:r>
            <a:r>
              <a:rPr lang="ru-RU" dirty="0">
                <a:latin typeface="+mj-lt"/>
              </a:rPr>
              <a:t>симптоми и клинички знаци хиповолемије ЕЦТ</a:t>
            </a:r>
            <a:r>
              <a:rPr lang="ru-RU" dirty="0" smtClean="0">
                <a:latin typeface="+mj-lt"/>
              </a:rPr>
              <a:t>.</a:t>
            </a:r>
          </a:p>
          <a:p>
            <a:r>
              <a:rPr lang="ru-RU" dirty="0">
                <a:latin typeface="+mj-lt"/>
              </a:rPr>
              <a:t>И</a:t>
            </a:r>
            <a:r>
              <a:rPr lang="ru-RU" dirty="0" smtClean="0">
                <a:latin typeface="+mj-lt"/>
              </a:rPr>
              <a:t>зотонијски </a:t>
            </a:r>
            <a:r>
              <a:rPr lang="ru-RU" dirty="0">
                <a:latin typeface="+mj-lt"/>
              </a:rPr>
              <a:t>поремећај </a:t>
            </a:r>
            <a:r>
              <a:rPr lang="ru-RU" dirty="0" smtClean="0">
                <a:latin typeface="+mj-lt"/>
              </a:rPr>
              <a:t>- запремина ћелија </a:t>
            </a:r>
            <a:r>
              <a:rPr lang="ru-RU" dirty="0">
                <a:latin typeface="+mj-lt"/>
              </a:rPr>
              <a:t>се не мења. Симптоми и знаци: хипотензија </a:t>
            </a:r>
            <a:r>
              <a:rPr lang="ru-RU" dirty="0" smtClean="0">
                <a:latin typeface="+mj-lt"/>
              </a:rPr>
              <a:t>због </a:t>
            </a:r>
            <a:r>
              <a:rPr lang="ru-RU" dirty="0">
                <a:latin typeface="+mj-lt"/>
              </a:rPr>
              <a:t>смањеног волумена плазме, колабиране </a:t>
            </a:r>
            <a:r>
              <a:rPr lang="ru-RU" dirty="0" smtClean="0">
                <a:latin typeface="+mj-lt"/>
              </a:rPr>
              <a:t>вене</a:t>
            </a:r>
            <a:r>
              <a:rPr lang="ru-RU" dirty="0">
                <a:latin typeface="+mj-lt"/>
              </a:rPr>
              <a:t>, тахикардија, склоност према колапсу, општа </a:t>
            </a:r>
            <a:r>
              <a:rPr lang="ru-RU" dirty="0" smtClean="0">
                <a:latin typeface="+mj-lt"/>
              </a:rPr>
              <a:t>слабост</a:t>
            </a:r>
            <a:r>
              <a:rPr lang="ru-RU" dirty="0">
                <a:latin typeface="+mj-lt"/>
              </a:rPr>
              <a:t>, кожни набор на подлактици или на трбуху </a:t>
            </a:r>
            <a:r>
              <a:rPr lang="ru-RU" dirty="0" smtClean="0">
                <a:latin typeface="+mj-lt"/>
              </a:rPr>
              <a:t>се </a:t>
            </a:r>
            <a:r>
              <a:rPr lang="ru-RU" dirty="0">
                <a:latin typeface="+mj-lt"/>
              </a:rPr>
              <a:t>дуже одржава него нормално, упале очне </a:t>
            </a:r>
            <a:r>
              <a:rPr lang="ru-RU" dirty="0" smtClean="0">
                <a:latin typeface="+mj-lt"/>
              </a:rPr>
              <a:t>јабучице</a:t>
            </a:r>
            <a:r>
              <a:rPr lang="ru-RU" dirty="0">
                <a:latin typeface="+mj-lt"/>
              </a:rPr>
              <a:t>, болесник је жедан и тражи воде, сув му </a:t>
            </a:r>
            <a:r>
              <a:rPr lang="ru-RU" dirty="0" smtClean="0">
                <a:latin typeface="+mj-lt"/>
              </a:rPr>
              <a:t>је </a:t>
            </a:r>
            <a:r>
              <a:rPr lang="ru-RU" dirty="0">
                <a:latin typeface="+mj-lt"/>
              </a:rPr>
              <a:t>језик и усне, смањено излучује мокраћу. </a:t>
            </a:r>
            <a:r>
              <a:rPr lang="en-US" dirty="0" err="1" smtClean="0">
                <a:latin typeface="+mj-lt"/>
              </a:rPr>
              <a:t>Hct</a:t>
            </a:r>
            <a:r>
              <a:rPr lang="en-US" dirty="0" smtClean="0">
                <a:latin typeface="+mj-lt"/>
              </a:rPr>
              <a:t> - </a:t>
            </a:r>
            <a:r>
              <a:rPr lang="sr-Cyrl-RS" dirty="0" smtClean="0">
                <a:latin typeface="+mj-lt"/>
              </a:rPr>
              <a:t>повећан</a:t>
            </a:r>
            <a:r>
              <a:rPr lang="ru-RU" dirty="0" smtClean="0">
                <a:latin typeface="+mj-lt"/>
              </a:rPr>
              <a:t>, </a:t>
            </a:r>
            <a:r>
              <a:rPr lang="en-US" dirty="0" smtClean="0">
                <a:latin typeface="+mj-lt"/>
              </a:rPr>
              <a:t>N</a:t>
            </a:r>
            <a:r>
              <a:rPr lang="ru-RU" dirty="0" smtClean="0">
                <a:latin typeface="+mj-lt"/>
              </a:rPr>
              <a:t>а</a:t>
            </a:r>
            <a:r>
              <a:rPr lang="ru-RU" dirty="0">
                <a:latin typeface="+mj-lt"/>
              </a:rPr>
              <a:t>= О.К. </a:t>
            </a:r>
            <a:endParaRPr lang="sr-Latn-RS" dirty="0">
              <a:latin typeface="+mj-lt"/>
            </a:endParaRPr>
          </a:p>
        </p:txBody>
      </p:sp>
    </p:spTree>
    <p:extLst>
      <p:ext uri="{BB962C8B-B14F-4D97-AF65-F5344CB8AC3E}">
        <p14:creationId xmlns:p14="http://schemas.microsoft.com/office/powerpoint/2010/main" val="17011405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16632"/>
            <a:ext cx="8856984" cy="6624736"/>
          </a:xfrm>
        </p:spPr>
        <p:txBody>
          <a:bodyPr>
            <a:normAutofit fontScale="62500" lnSpcReduction="20000"/>
          </a:bodyPr>
          <a:lstStyle/>
          <a:p>
            <a:pPr marL="0" indent="0">
              <a:buNone/>
            </a:pPr>
            <a:r>
              <a:rPr lang="sr-Cyrl-RS" sz="4400" dirty="0">
                <a:latin typeface="+mj-lt"/>
                <a:cs typeface="Arial" pitchFamily="34" charset="0"/>
              </a:rPr>
              <a:t>ХИПЕРТОНИЈСКА ДЕХИДРАЦИЈА </a:t>
            </a:r>
            <a:endParaRPr lang="en-US" sz="4400" dirty="0" smtClean="0">
              <a:latin typeface="+mj-lt"/>
              <a:cs typeface="Arial" pitchFamily="34" charset="0"/>
            </a:endParaRPr>
          </a:p>
          <a:p>
            <a:endParaRPr lang="en-US" dirty="0">
              <a:latin typeface="+mj-lt"/>
            </a:endParaRPr>
          </a:p>
          <a:p>
            <a:pPr marL="0" indent="0">
              <a:buNone/>
            </a:pPr>
            <a:endParaRPr lang="sr-Cyrl-RS" dirty="0">
              <a:latin typeface="+mj-lt"/>
            </a:endParaRPr>
          </a:p>
          <a:p>
            <a:pPr marL="0" indent="0">
              <a:buNone/>
            </a:pPr>
            <a:r>
              <a:rPr lang="sr-Cyrl-RS" sz="2900" dirty="0">
                <a:latin typeface="+mj-lt"/>
                <a:cs typeface="Arial" pitchFamily="34" charset="0"/>
              </a:rPr>
              <a:t>Хипертонијска дехидрација </a:t>
            </a:r>
            <a:r>
              <a:rPr lang="sr-Cyrl-RS" sz="2900" dirty="0" smtClean="0">
                <a:latin typeface="+mj-lt"/>
                <a:cs typeface="Arial" pitchFamily="34" charset="0"/>
              </a:rPr>
              <a:t>је непропорционалан </a:t>
            </a:r>
            <a:r>
              <a:rPr lang="sr-Cyrl-RS" sz="2900" dirty="0">
                <a:latin typeface="+mj-lt"/>
                <a:cs typeface="Arial" pitchFamily="34" charset="0"/>
              </a:rPr>
              <a:t>губитак воде и соли из </a:t>
            </a:r>
            <a:r>
              <a:rPr lang="sr-Cyrl-RS" sz="2900" dirty="0" smtClean="0">
                <a:latin typeface="+mj-lt"/>
                <a:cs typeface="Arial" pitchFamily="34" charset="0"/>
              </a:rPr>
              <a:t> организма</a:t>
            </a:r>
            <a:r>
              <a:rPr lang="sr-Cyrl-RS" sz="2900" dirty="0">
                <a:latin typeface="+mj-lt"/>
                <a:cs typeface="Arial" pitchFamily="34" charset="0"/>
              </a:rPr>
              <a:t>, где је дехидратација са </a:t>
            </a:r>
            <a:r>
              <a:rPr lang="sr-Cyrl-RS" sz="2900" dirty="0" smtClean="0">
                <a:latin typeface="+mj-lt"/>
                <a:cs typeface="Arial" pitchFamily="34" charset="0"/>
              </a:rPr>
              <a:t> претежним </a:t>
            </a:r>
            <a:r>
              <a:rPr lang="sr-Cyrl-RS" sz="2900" dirty="0">
                <a:latin typeface="+mj-lt"/>
                <a:cs typeface="Arial" pitchFamily="34" charset="0"/>
              </a:rPr>
              <a:t>губитком воде. Услед недостатка </a:t>
            </a:r>
            <a:r>
              <a:rPr lang="sr-Cyrl-RS" sz="2900" dirty="0" smtClean="0">
                <a:latin typeface="+mj-lt"/>
                <a:cs typeface="Arial" pitchFamily="34" charset="0"/>
              </a:rPr>
              <a:t>воде </a:t>
            </a:r>
            <a:r>
              <a:rPr lang="sr-Cyrl-RS" sz="2900" dirty="0">
                <a:latin typeface="+mj-lt"/>
                <a:cs typeface="Arial" pitchFamily="34" charset="0"/>
              </a:rPr>
              <a:t>при непромењеној концентрацији </a:t>
            </a:r>
            <a:r>
              <a:rPr lang="sr-Cyrl-RS" sz="2900" dirty="0" smtClean="0">
                <a:latin typeface="+mj-lt"/>
                <a:cs typeface="Arial" pitchFamily="34" charset="0"/>
              </a:rPr>
              <a:t>натријума </a:t>
            </a:r>
            <a:r>
              <a:rPr lang="sr-Cyrl-RS" sz="2900" dirty="0">
                <a:latin typeface="+mj-lt"/>
                <a:cs typeface="Arial" pitchFamily="34" charset="0"/>
              </a:rPr>
              <a:t>поремећен је однос натријума и </a:t>
            </a:r>
            <a:r>
              <a:rPr lang="sr-Cyrl-RS" sz="2900" dirty="0" smtClean="0">
                <a:latin typeface="+mj-lt"/>
                <a:cs typeface="Arial" pitchFamily="34" charset="0"/>
              </a:rPr>
              <a:t>воде</a:t>
            </a:r>
            <a:r>
              <a:rPr lang="sr-Cyrl-RS" sz="2900" dirty="0">
                <a:latin typeface="+mj-lt"/>
                <a:cs typeface="Arial" pitchFamily="34" charset="0"/>
              </a:rPr>
              <a:t>, настаје последична хипернатријемија.  </a:t>
            </a:r>
            <a:endParaRPr lang="en-US" sz="2900" dirty="0" smtClean="0">
              <a:latin typeface="+mj-lt"/>
              <a:cs typeface="Arial" pitchFamily="34" charset="0"/>
            </a:endParaRPr>
          </a:p>
          <a:p>
            <a:pPr marL="0" indent="0">
              <a:buNone/>
            </a:pPr>
            <a:endParaRPr lang="sr-Cyrl-RS" sz="2900" dirty="0">
              <a:latin typeface="+mj-lt"/>
              <a:cs typeface="Arial" pitchFamily="34" charset="0"/>
            </a:endParaRPr>
          </a:p>
          <a:p>
            <a:r>
              <a:rPr lang="en-US" sz="2900" dirty="0" smtClean="0">
                <a:latin typeface="+mj-lt"/>
                <a:cs typeface="Arial" pitchFamily="34" charset="0"/>
              </a:rPr>
              <a:t>N</a:t>
            </a:r>
            <a:r>
              <a:rPr lang="sr-Cyrl-RS" sz="2900" dirty="0" smtClean="0">
                <a:latin typeface="+mj-lt"/>
                <a:cs typeface="Arial" pitchFamily="34" charset="0"/>
              </a:rPr>
              <a:t>а - повишен, </a:t>
            </a:r>
            <a:r>
              <a:rPr lang="en-US" sz="2900" dirty="0" err="1" smtClean="0">
                <a:latin typeface="+mj-lt"/>
                <a:cs typeface="Arial" pitchFamily="34" charset="0"/>
              </a:rPr>
              <a:t>Hct</a:t>
            </a:r>
            <a:r>
              <a:rPr lang="sr-Cyrl-RS" sz="2900" dirty="0">
                <a:latin typeface="+mj-lt"/>
                <a:cs typeface="Arial" pitchFamily="34" charset="0"/>
              </a:rPr>
              <a:t> </a:t>
            </a:r>
            <a:r>
              <a:rPr lang="sr-Cyrl-RS" sz="2900" dirty="0" smtClean="0">
                <a:latin typeface="+mj-lt"/>
                <a:cs typeface="Arial" pitchFamily="34" charset="0"/>
              </a:rPr>
              <a:t>- повишен</a:t>
            </a:r>
            <a:endParaRPr lang="en-US" sz="2900" dirty="0" smtClean="0">
              <a:latin typeface="+mj-lt"/>
              <a:cs typeface="Arial" pitchFamily="34" charset="0"/>
            </a:endParaRPr>
          </a:p>
          <a:p>
            <a:pPr marL="0" indent="0">
              <a:buNone/>
            </a:pPr>
            <a:r>
              <a:rPr lang="sr-Cyrl-RS" sz="2900" dirty="0" smtClean="0">
                <a:latin typeface="+mj-lt"/>
                <a:cs typeface="Arial" pitchFamily="34" charset="0"/>
              </a:rPr>
              <a:t>Најчешћи </a:t>
            </a:r>
            <a:r>
              <a:rPr lang="sr-Cyrl-RS" sz="2900" dirty="0">
                <a:latin typeface="+mj-lt"/>
                <a:cs typeface="Arial" pitchFamily="34" charset="0"/>
              </a:rPr>
              <a:t>узрок недостатка течности у </a:t>
            </a:r>
            <a:r>
              <a:rPr lang="sr-Cyrl-RS" sz="2900" dirty="0" smtClean="0">
                <a:latin typeface="+mj-lt"/>
                <a:cs typeface="Arial" pitchFamily="34" charset="0"/>
              </a:rPr>
              <a:t>организму </a:t>
            </a:r>
            <a:r>
              <a:rPr lang="sr-Cyrl-RS" sz="2900" dirty="0">
                <a:latin typeface="+mj-lt"/>
                <a:cs typeface="Arial" pitchFamily="34" charset="0"/>
              </a:rPr>
              <a:t>је слабо уношење воде - </a:t>
            </a:r>
            <a:r>
              <a:rPr lang="sr-Cyrl-RS" sz="2900" dirty="0" smtClean="0">
                <a:latin typeface="+mj-lt"/>
                <a:cs typeface="Arial" pitchFamily="34" charset="0"/>
              </a:rPr>
              <a:t>БОЛЕСТ</a:t>
            </a:r>
            <a:r>
              <a:rPr lang="sr-Cyrl-RS" sz="2900" dirty="0">
                <a:latin typeface="+mj-lt"/>
                <a:cs typeface="Arial" pitchFamily="34" charset="0"/>
              </a:rPr>
              <a:t>. </a:t>
            </a:r>
          </a:p>
          <a:p>
            <a:pPr marL="0" indent="0">
              <a:buNone/>
            </a:pPr>
            <a:endParaRPr lang="en-US" sz="2900" dirty="0" smtClean="0">
              <a:latin typeface="+mj-lt"/>
              <a:cs typeface="Arial" pitchFamily="34" charset="0"/>
            </a:endParaRPr>
          </a:p>
          <a:p>
            <a:pPr marL="0" indent="0">
              <a:buNone/>
            </a:pPr>
            <a:r>
              <a:rPr lang="sr-Cyrl-RS" sz="2900" dirty="0" smtClean="0">
                <a:latin typeface="+mj-lt"/>
                <a:cs typeface="Arial" pitchFamily="34" charset="0"/>
              </a:rPr>
              <a:t>До </a:t>
            </a:r>
            <a:r>
              <a:rPr lang="sr-Cyrl-RS" sz="2900" dirty="0">
                <a:latin typeface="+mj-lt"/>
                <a:cs typeface="Arial" pitchFamily="34" charset="0"/>
              </a:rPr>
              <a:t>неуношења воде долази код: </a:t>
            </a:r>
          </a:p>
          <a:p>
            <a:pPr marL="0" indent="0">
              <a:buNone/>
            </a:pPr>
            <a:r>
              <a:rPr lang="sr-Cyrl-RS" sz="2900" dirty="0">
                <a:latin typeface="+mj-lt"/>
                <a:cs typeface="Arial" pitchFamily="34" charset="0"/>
              </a:rPr>
              <a:t>Исцрпљених болесника са помућеном свести, нарочито </a:t>
            </a:r>
            <a:r>
              <a:rPr lang="sr-Cyrl-RS" sz="2900" dirty="0" smtClean="0">
                <a:latin typeface="+mj-lt"/>
                <a:cs typeface="Arial" pitchFamily="34" charset="0"/>
              </a:rPr>
              <a:t>код </a:t>
            </a:r>
            <a:r>
              <a:rPr lang="sr-Cyrl-RS" sz="2900" dirty="0">
                <a:latin typeface="+mj-lt"/>
                <a:cs typeface="Arial" pitchFamily="34" charset="0"/>
              </a:rPr>
              <a:t>коматозних болесника, тј. код свих оних код </a:t>
            </a:r>
            <a:r>
              <a:rPr lang="sr-Cyrl-RS" sz="2900" dirty="0" smtClean="0">
                <a:latin typeface="+mj-lt"/>
                <a:cs typeface="Arial" pitchFamily="34" charset="0"/>
              </a:rPr>
              <a:t>којих </a:t>
            </a:r>
            <a:r>
              <a:rPr lang="sr-Cyrl-RS" sz="2900" dirty="0">
                <a:latin typeface="+mj-lt"/>
                <a:cs typeface="Arial" pitchFamily="34" charset="0"/>
              </a:rPr>
              <a:t>не постоји осећај жеђи</a:t>
            </a:r>
            <a:r>
              <a:rPr lang="sr-Cyrl-RS" sz="2900" dirty="0" smtClean="0">
                <a:latin typeface="+mj-lt"/>
                <a:cs typeface="Arial" pitchFamily="34" charset="0"/>
              </a:rPr>
              <a:t>.</a:t>
            </a:r>
          </a:p>
          <a:p>
            <a:pPr marL="0" indent="0">
              <a:buNone/>
            </a:pPr>
            <a:r>
              <a:rPr lang="sr-Cyrl-RS" sz="2900" dirty="0" smtClean="0">
                <a:latin typeface="+mj-lt"/>
                <a:cs typeface="Arial" pitchFamily="34" charset="0"/>
              </a:rPr>
              <a:t>Ендокринопатија</a:t>
            </a:r>
            <a:r>
              <a:rPr lang="sr-Cyrl-RS" sz="2900" dirty="0">
                <a:latin typeface="+mj-lt"/>
                <a:cs typeface="Arial" pitchFamily="34" charset="0"/>
              </a:rPr>
              <a:t>: код осмотске диурезе, јер се њом </a:t>
            </a:r>
            <a:r>
              <a:rPr lang="sr-Cyrl-RS" sz="2900" dirty="0" smtClean="0">
                <a:latin typeface="+mj-lt"/>
                <a:cs typeface="Arial" pitchFamily="34" charset="0"/>
              </a:rPr>
              <a:t>губи </a:t>
            </a:r>
            <a:r>
              <a:rPr lang="sr-Cyrl-RS" sz="2900" dirty="0">
                <a:latin typeface="+mj-lt"/>
                <a:cs typeface="Arial" pitchFamily="34" charset="0"/>
              </a:rPr>
              <a:t>више воде него соли. (нерегулисани дијабетеса </a:t>
            </a:r>
            <a:r>
              <a:rPr lang="sr-Cyrl-RS" sz="2900" dirty="0" smtClean="0">
                <a:latin typeface="+mj-lt"/>
                <a:cs typeface="Arial" pitchFamily="34" charset="0"/>
              </a:rPr>
              <a:t>мелитус</a:t>
            </a:r>
            <a:r>
              <a:rPr lang="sr-Cyrl-RS" sz="2900" dirty="0">
                <a:latin typeface="+mj-lt"/>
                <a:cs typeface="Arial" pitchFamily="34" charset="0"/>
              </a:rPr>
              <a:t>). </a:t>
            </a:r>
            <a:endParaRPr lang="en-US" sz="2900" dirty="0" smtClean="0">
              <a:latin typeface="+mj-lt"/>
              <a:cs typeface="Arial" pitchFamily="34" charset="0"/>
            </a:endParaRPr>
          </a:p>
          <a:p>
            <a:pPr marL="0" indent="0">
              <a:buNone/>
            </a:pPr>
            <a:r>
              <a:rPr lang="sr-Cyrl-RS" sz="2900" dirty="0" smtClean="0">
                <a:latin typeface="+mj-lt"/>
                <a:cs typeface="Arial" pitchFamily="34" charset="0"/>
              </a:rPr>
              <a:t>Код </a:t>
            </a:r>
            <a:r>
              <a:rPr lang="sr-Cyrl-RS" sz="2900" dirty="0">
                <a:latin typeface="+mj-lt"/>
                <a:cs typeface="Arial" pitchFamily="34" charset="0"/>
              </a:rPr>
              <a:t>дијабетеса инсипидуса, мање је </a:t>
            </a:r>
            <a:r>
              <a:rPr lang="sr-Cyrl-RS" sz="2900" dirty="0" smtClean="0">
                <a:latin typeface="+mj-lt"/>
                <a:cs typeface="Arial" pitchFamily="34" charset="0"/>
              </a:rPr>
              <a:t>изражена </a:t>
            </a:r>
            <a:r>
              <a:rPr lang="sr-Cyrl-RS" sz="2900" dirty="0">
                <a:latin typeface="+mj-lt"/>
                <a:cs typeface="Arial" pitchFamily="34" charset="0"/>
              </a:rPr>
              <a:t>јер интензивна жеђ обично скоро </a:t>
            </a:r>
            <a:r>
              <a:rPr lang="sr-Cyrl-RS" sz="2900" dirty="0" smtClean="0">
                <a:latin typeface="+mj-lt"/>
                <a:cs typeface="Arial" pitchFamily="34" charset="0"/>
              </a:rPr>
              <a:t>компензује </a:t>
            </a:r>
            <a:r>
              <a:rPr lang="sr-Cyrl-RS" sz="2900" dirty="0">
                <a:latin typeface="+mj-lt"/>
                <a:cs typeface="Arial" pitchFamily="34" charset="0"/>
              </a:rPr>
              <a:t>губитак воде </a:t>
            </a:r>
          </a:p>
          <a:p>
            <a:pPr marL="0" indent="0">
              <a:buNone/>
            </a:pPr>
            <a:r>
              <a:rPr lang="sr-Cyrl-RS" sz="2900" dirty="0">
                <a:latin typeface="+mj-lt"/>
                <a:cs typeface="Arial" pitchFamily="34" charset="0"/>
              </a:rPr>
              <a:t>Претеране хипервентилације </a:t>
            </a:r>
          </a:p>
          <a:p>
            <a:pPr marL="0" indent="0">
              <a:buNone/>
            </a:pPr>
            <a:r>
              <a:rPr lang="sr-Cyrl-RS" sz="2900" dirty="0">
                <a:latin typeface="+mj-lt"/>
                <a:cs typeface="Arial" pitchFamily="34" charset="0"/>
              </a:rPr>
              <a:t>Дуготрајне фебрилности, појачан губитак воде </a:t>
            </a:r>
            <a:r>
              <a:rPr lang="sr-Cyrl-RS" sz="2900" dirty="0" smtClean="0">
                <a:latin typeface="+mj-lt"/>
                <a:cs typeface="Arial" pitchFamily="34" charset="0"/>
              </a:rPr>
              <a:t> испаравањем </a:t>
            </a:r>
            <a:r>
              <a:rPr lang="sr-Cyrl-RS" sz="2900" dirty="0">
                <a:latin typeface="+mj-lt"/>
                <a:cs typeface="Arial" pitchFamily="34" charset="0"/>
              </a:rPr>
              <a:t>преко плућа </a:t>
            </a:r>
          </a:p>
          <a:p>
            <a:pPr marL="0" indent="0">
              <a:buNone/>
            </a:pPr>
            <a:r>
              <a:rPr lang="sr-Cyrl-RS" sz="2900" dirty="0">
                <a:latin typeface="+mj-lt"/>
                <a:cs typeface="Arial" pitchFamily="34" charset="0"/>
              </a:rPr>
              <a:t>Неспособност бубрега да </a:t>
            </a:r>
            <a:r>
              <a:rPr lang="sr-Cyrl-RS" sz="2900" dirty="0" smtClean="0">
                <a:latin typeface="+mj-lt"/>
                <a:cs typeface="Arial" pitchFamily="34" charset="0"/>
              </a:rPr>
              <a:t>концентришу урин </a:t>
            </a:r>
          </a:p>
          <a:p>
            <a:pPr marL="0" indent="0">
              <a:buNone/>
            </a:pPr>
            <a:endParaRPr lang="sr-Cyrl-RS" dirty="0">
              <a:latin typeface="+mj-lt"/>
            </a:endParaRPr>
          </a:p>
          <a:p>
            <a:pPr marL="0" indent="0">
              <a:buNone/>
            </a:pPr>
            <a:endParaRPr lang="sr-Cyrl-RS" dirty="0">
              <a:latin typeface="+mj-lt"/>
            </a:endParaRPr>
          </a:p>
          <a:p>
            <a:pPr marL="0" indent="0">
              <a:buNone/>
            </a:pPr>
            <a:r>
              <a:rPr lang="sr-Cyrl-RS" dirty="0" smtClean="0">
                <a:latin typeface="+mj-lt"/>
              </a:rPr>
              <a:t> </a:t>
            </a:r>
            <a:endParaRPr lang="sr-Cyrl-RS" dirty="0">
              <a:latin typeface="+mj-lt"/>
            </a:endParaRPr>
          </a:p>
        </p:txBody>
      </p:sp>
    </p:spTree>
    <p:extLst>
      <p:ext uri="{BB962C8B-B14F-4D97-AF65-F5344CB8AC3E}">
        <p14:creationId xmlns:p14="http://schemas.microsoft.com/office/powerpoint/2010/main" val="17849351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32656"/>
            <a:ext cx="9144000" cy="6336704"/>
          </a:xfrm>
        </p:spPr>
        <p:txBody>
          <a:bodyPr>
            <a:normAutofit/>
          </a:bodyPr>
          <a:lstStyle/>
          <a:p>
            <a:pPr marL="0" indent="0" algn="ctr">
              <a:buNone/>
            </a:pPr>
            <a:r>
              <a:rPr lang="sr-Cyrl-RS" dirty="0">
                <a:latin typeface="+mj-lt"/>
                <a:cs typeface="Arial" pitchFamily="34" charset="0"/>
              </a:rPr>
              <a:t>ХИПОТОНИЈСКА ДЕХИДРАЦИЈА </a:t>
            </a:r>
          </a:p>
          <a:p>
            <a:pPr marL="0" indent="0">
              <a:buNone/>
            </a:pPr>
            <a:r>
              <a:rPr lang="sr-Cyrl-RS" dirty="0" smtClean="0">
                <a:latin typeface="+mj-lt"/>
                <a:cs typeface="Arial" pitchFamily="34" charset="0"/>
              </a:rPr>
              <a:t>Ова </a:t>
            </a:r>
            <a:r>
              <a:rPr lang="sr-Cyrl-RS" dirty="0">
                <a:latin typeface="+mj-lt"/>
                <a:cs typeface="Arial" pitchFamily="34" charset="0"/>
              </a:rPr>
              <a:t>дехидрација је са претежним губитком соли због: </a:t>
            </a:r>
          </a:p>
          <a:p>
            <a:pPr marL="0" indent="0">
              <a:buNone/>
            </a:pPr>
            <a:r>
              <a:rPr lang="sr-Cyrl-RS" dirty="0">
                <a:latin typeface="+mj-lt"/>
                <a:cs typeface="Arial" pitchFamily="34" charset="0"/>
              </a:rPr>
              <a:t>а) смањење </a:t>
            </a:r>
            <a:r>
              <a:rPr lang="en-US" dirty="0" smtClean="0">
                <a:latin typeface="+mj-lt"/>
                <a:cs typeface="Arial" pitchFamily="34" charset="0"/>
              </a:rPr>
              <a:t>N</a:t>
            </a:r>
            <a:r>
              <a:rPr lang="sr-Cyrl-RS" dirty="0" smtClean="0">
                <a:latin typeface="+mj-lt"/>
                <a:cs typeface="Arial" pitchFamily="34" charset="0"/>
              </a:rPr>
              <a:t>а </a:t>
            </a:r>
            <a:r>
              <a:rPr lang="sr-Cyrl-RS" dirty="0">
                <a:latin typeface="+mj-lt"/>
                <a:cs typeface="Arial" pitchFamily="34" charset="0"/>
              </a:rPr>
              <a:t>у ЕЦТ, -губитак или недовољно уношење </a:t>
            </a:r>
          </a:p>
          <a:p>
            <a:pPr marL="0" indent="0">
              <a:buNone/>
            </a:pPr>
            <a:r>
              <a:rPr lang="sr-Cyrl-RS" dirty="0">
                <a:latin typeface="+mj-lt"/>
                <a:cs typeface="Arial" pitchFamily="34" charset="0"/>
              </a:rPr>
              <a:t>б) вишак воде, услед непримереног задржавања, ређе претераног уношења. </a:t>
            </a:r>
            <a:endParaRPr lang="sr-Cyrl-RS" dirty="0" smtClean="0">
              <a:latin typeface="+mj-lt"/>
              <a:cs typeface="Arial" pitchFamily="34" charset="0"/>
            </a:endParaRPr>
          </a:p>
          <a:p>
            <a:pPr marL="0" indent="0">
              <a:buNone/>
            </a:pPr>
            <a:r>
              <a:rPr lang="sr-Cyrl-RS" dirty="0" smtClean="0">
                <a:latin typeface="+mj-lt"/>
                <a:cs typeface="Arial" pitchFamily="34" charset="0"/>
              </a:rPr>
              <a:t>Настаје</a:t>
            </a:r>
            <a:r>
              <a:rPr lang="sr-Cyrl-RS" dirty="0">
                <a:latin typeface="+mj-lt"/>
                <a:cs typeface="Arial" pitchFamily="34" charset="0"/>
              </a:rPr>
              <a:t>: </a:t>
            </a:r>
            <a:r>
              <a:rPr lang="sr-Cyrl-RS" dirty="0" smtClean="0">
                <a:latin typeface="+mj-lt"/>
                <a:cs typeface="Arial" pitchFamily="34" charset="0"/>
              </a:rPr>
              <a:t>хипонатријемија, хипохлоремија, хипоосмоларност </a:t>
            </a:r>
            <a:r>
              <a:rPr lang="sr-Cyrl-RS" dirty="0">
                <a:latin typeface="+mj-lt"/>
                <a:cs typeface="Arial" pitchFamily="34" charset="0"/>
              </a:rPr>
              <a:t>ЕЦТ и ИЦ хиперхидратација.  </a:t>
            </a:r>
          </a:p>
          <a:p>
            <a:r>
              <a:rPr lang="en-US" dirty="0">
                <a:latin typeface="+mj-lt"/>
                <a:cs typeface="Arial" pitchFamily="34" charset="0"/>
              </a:rPr>
              <a:t>N</a:t>
            </a:r>
            <a:r>
              <a:rPr lang="sr-Cyrl-RS" dirty="0" smtClean="0">
                <a:latin typeface="+mj-lt"/>
                <a:cs typeface="Arial" pitchFamily="34" charset="0"/>
              </a:rPr>
              <a:t>а - снижен, </a:t>
            </a:r>
            <a:r>
              <a:rPr lang="en-US" dirty="0" err="1" smtClean="0">
                <a:latin typeface="+mj-lt"/>
                <a:cs typeface="Arial" pitchFamily="34" charset="0"/>
              </a:rPr>
              <a:t>Hct</a:t>
            </a:r>
            <a:r>
              <a:rPr lang="sr-Cyrl-RS" dirty="0">
                <a:latin typeface="+mj-lt"/>
                <a:cs typeface="Arial" pitchFamily="34" charset="0"/>
              </a:rPr>
              <a:t> </a:t>
            </a:r>
            <a:r>
              <a:rPr lang="sr-Cyrl-RS" dirty="0" smtClean="0">
                <a:latin typeface="+mj-lt"/>
                <a:cs typeface="Arial" pitchFamily="34" charset="0"/>
              </a:rPr>
              <a:t>- повишен           </a:t>
            </a:r>
          </a:p>
          <a:p>
            <a:pPr marL="0" indent="0">
              <a:buNone/>
            </a:pPr>
            <a:r>
              <a:rPr lang="sr-Cyrl-RS" dirty="0" smtClean="0">
                <a:latin typeface="+mj-lt"/>
                <a:cs typeface="Arial" pitchFamily="34" charset="0"/>
              </a:rPr>
              <a:t>Узроци</a:t>
            </a:r>
            <a:r>
              <a:rPr lang="sr-Cyrl-RS" dirty="0">
                <a:latin typeface="+mj-lt"/>
                <a:cs typeface="Arial" pitchFamily="34" charset="0"/>
              </a:rPr>
              <a:t>: </a:t>
            </a:r>
          </a:p>
          <a:p>
            <a:pPr marL="0" indent="0">
              <a:buNone/>
            </a:pPr>
            <a:r>
              <a:rPr lang="sr-Cyrl-RS" dirty="0">
                <a:latin typeface="+mj-lt"/>
                <a:cs typeface="Arial" pitchFamily="34" charset="0"/>
              </a:rPr>
              <a:t>Неспособности бубрега да задржи натријум – код  хроничне адренокортикалне инсуфицијенције и хроничне  бубрежне </a:t>
            </a:r>
            <a:r>
              <a:rPr lang="sr-Cyrl-RS" dirty="0" smtClean="0">
                <a:latin typeface="+mj-lt"/>
                <a:cs typeface="Arial" pitchFamily="34" charset="0"/>
              </a:rPr>
              <a:t>инсуфицијенције, губитка </a:t>
            </a:r>
            <a:r>
              <a:rPr lang="sr-Cyrl-RS" dirty="0">
                <a:latin typeface="+mj-lt"/>
                <a:cs typeface="Arial" pitchFamily="34" charset="0"/>
              </a:rPr>
              <a:t>течности путем дигестивног тракта и његове надокнаде само водом (пролив) </a:t>
            </a:r>
          </a:p>
          <a:p>
            <a:endParaRPr lang="sr-Latn-RS" dirty="0">
              <a:latin typeface="+mj-lt"/>
              <a:cs typeface="Arial" pitchFamily="34" charset="0"/>
            </a:endParaRPr>
          </a:p>
        </p:txBody>
      </p:sp>
    </p:spTree>
    <p:extLst>
      <p:ext uri="{BB962C8B-B14F-4D97-AF65-F5344CB8AC3E}">
        <p14:creationId xmlns:p14="http://schemas.microsoft.com/office/powerpoint/2010/main" val="5753226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0"/>
            <a:ext cx="8928992" cy="6858000"/>
          </a:xfrm>
        </p:spPr>
        <p:txBody>
          <a:bodyPr>
            <a:normAutofit fontScale="92500" lnSpcReduction="20000"/>
          </a:bodyPr>
          <a:lstStyle/>
          <a:p>
            <a:r>
              <a:rPr lang="sr-Cyrl-RS" dirty="0">
                <a:latin typeface="+mj-lt"/>
              </a:rPr>
              <a:t>ИЗОТОНИЈСКА ХИПЕРХИДРАЦИЈА </a:t>
            </a:r>
          </a:p>
          <a:p>
            <a:pPr marL="0" indent="0">
              <a:buNone/>
            </a:pPr>
            <a:r>
              <a:rPr lang="sr-Cyrl-RS" dirty="0">
                <a:latin typeface="+mj-lt"/>
              </a:rPr>
              <a:t>Је повећање количине воде и натријумових соли. Може бити: </a:t>
            </a:r>
          </a:p>
          <a:p>
            <a:pPr marL="0" indent="0">
              <a:buNone/>
            </a:pPr>
            <a:r>
              <a:rPr lang="sr-Cyrl-RS" dirty="0">
                <a:latin typeface="+mj-lt"/>
              </a:rPr>
              <a:t>1. пропорционално – равномерно повећање воде и соли, изотонијска хиперхидрација </a:t>
            </a:r>
          </a:p>
          <a:p>
            <a:pPr marL="0" indent="0">
              <a:buNone/>
            </a:pPr>
            <a:r>
              <a:rPr lang="sr-Cyrl-RS" dirty="0">
                <a:latin typeface="+mj-lt"/>
              </a:rPr>
              <a:t>2. непропорционално: а) хиперхидрација са претежним повећањем воде, хипертонијска хиперхидрација </a:t>
            </a:r>
          </a:p>
          <a:p>
            <a:pPr marL="0" indent="0">
              <a:buNone/>
            </a:pPr>
            <a:r>
              <a:rPr lang="sr-Cyrl-RS" dirty="0">
                <a:latin typeface="+mj-lt"/>
              </a:rPr>
              <a:t>б) хиперхидрација са претежним повећањем соли, хипотонијска хиперхидрација </a:t>
            </a:r>
          </a:p>
          <a:p>
            <a:r>
              <a:rPr lang="sr-Cyrl-RS" dirty="0">
                <a:latin typeface="+mj-lt"/>
              </a:rPr>
              <a:t>Постоји прекомерно задржавање (ретенција) воде  изотоничног типа - једнака ретенција соли </a:t>
            </a:r>
            <a:r>
              <a:rPr lang="sr-Cyrl-RS" dirty="0" smtClean="0">
                <a:latin typeface="+mj-lt"/>
              </a:rPr>
              <a:t>(</a:t>
            </a:r>
            <a:r>
              <a:rPr lang="sr-Latn-RS" dirty="0">
                <a:latin typeface="+mj-lt"/>
              </a:rPr>
              <a:t>N</a:t>
            </a:r>
            <a:r>
              <a:rPr lang="sr-Cyrl-RS" dirty="0">
                <a:latin typeface="+mj-lt"/>
              </a:rPr>
              <a:t>а</a:t>
            </a:r>
            <a:r>
              <a:rPr lang="sr-Latn-RS" dirty="0">
                <a:latin typeface="+mj-lt"/>
              </a:rPr>
              <a:t>Cl</a:t>
            </a:r>
            <a:r>
              <a:rPr lang="sr-Cyrl-RS" dirty="0" smtClean="0">
                <a:latin typeface="+mj-lt"/>
              </a:rPr>
              <a:t>) </a:t>
            </a:r>
            <a:r>
              <a:rPr lang="sr-Cyrl-RS" dirty="0">
                <a:latin typeface="+mj-lt"/>
              </a:rPr>
              <a:t>и  воде.  На = О.К</a:t>
            </a:r>
            <a:r>
              <a:rPr lang="sr-Cyrl-RS" dirty="0" smtClean="0">
                <a:latin typeface="+mj-lt"/>
              </a:rPr>
              <a:t>. </a:t>
            </a:r>
            <a:r>
              <a:rPr lang="en-US" dirty="0" err="1" smtClean="0">
                <a:latin typeface="+mj-lt"/>
              </a:rPr>
              <a:t>Hct</a:t>
            </a:r>
            <a:r>
              <a:rPr lang="en-US" dirty="0" smtClean="0">
                <a:latin typeface="+mj-lt"/>
              </a:rPr>
              <a:t> - </a:t>
            </a:r>
            <a:r>
              <a:rPr lang="sr-Cyrl-RS" dirty="0" smtClean="0">
                <a:latin typeface="+mj-lt"/>
              </a:rPr>
              <a:t>снижен</a:t>
            </a:r>
            <a:endParaRPr lang="sr-Latn-RS" dirty="0">
              <a:latin typeface="+mj-lt"/>
            </a:endParaRPr>
          </a:p>
          <a:p>
            <a:r>
              <a:rPr lang="sr-Cyrl-RS" dirty="0" smtClean="0">
                <a:latin typeface="+mj-lt"/>
              </a:rPr>
              <a:t>Узроци</a:t>
            </a:r>
            <a:r>
              <a:rPr lang="sr-Cyrl-RS" dirty="0">
                <a:latin typeface="+mj-lt"/>
              </a:rPr>
              <a:t>: инфузија хипертонијског раствора </a:t>
            </a:r>
            <a:r>
              <a:rPr lang="sr-Latn-RS" dirty="0">
                <a:latin typeface="+mj-lt"/>
              </a:rPr>
              <a:t>N</a:t>
            </a:r>
            <a:r>
              <a:rPr lang="sr-Cyrl-RS" dirty="0">
                <a:latin typeface="+mj-lt"/>
              </a:rPr>
              <a:t>а</a:t>
            </a:r>
            <a:r>
              <a:rPr lang="sr-Latn-RS" dirty="0">
                <a:latin typeface="+mj-lt"/>
              </a:rPr>
              <a:t>Cl</a:t>
            </a:r>
            <a:r>
              <a:rPr lang="sr-Cyrl-RS" dirty="0" smtClean="0">
                <a:latin typeface="+mj-lt"/>
              </a:rPr>
              <a:t>, </a:t>
            </a:r>
            <a:r>
              <a:rPr lang="sr-Cyrl-RS" dirty="0" smtClean="0">
                <a:latin typeface="+mj-lt"/>
              </a:rPr>
              <a:t>инфузија </a:t>
            </a:r>
            <a:r>
              <a:rPr lang="sr-Cyrl-RS" dirty="0">
                <a:latin typeface="+mj-lt"/>
              </a:rPr>
              <a:t>раствора </a:t>
            </a:r>
            <a:r>
              <a:rPr lang="sr-Latn-RS" dirty="0">
                <a:latin typeface="+mj-lt"/>
              </a:rPr>
              <a:t>N</a:t>
            </a:r>
            <a:r>
              <a:rPr lang="sr-Cyrl-RS" dirty="0">
                <a:latin typeface="+mj-lt"/>
              </a:rPr>
              <a:t>а</a:t>
            </a:r>
            <a:r>
              <a:rPr lang="sr-Latn-RS" dirty="0">
                <a:latin typeface="+mj-lt"/>
              </a:rPr>
              <a:t>Cl</a:t>
            </a:r>
            <a:r>
              <a:rPr lang="sr-Cyrl-RS" dirty="0" smtClean="0">
                <a:latin typeface="+mj-lt"/>
              </a:rPr>
              <a:t> </a:t>
            </a:r>
            <a:r>
              <a:rPr lang="sr-Cyrl-RS" dirty="0">
                <a:latin typeface="+mj-lt"/>
              </a:rPr>
              <a:t>код болесника са </a:t>
            </a:r>
            <a:r>
              <a:rPr lang="sr-Cyrl-RS" dirty="0" smtClean="0">
                <a:latin typeface="+mj-lt"/>
              </a:rPr>
              <a:t>бубрежном </a:t>
            </a:r>
            <a:r>
              <a:rPr lang="sr-Cyrl-RS" dirty="0">
                <a:latin typeface="+mj-lt"/>
              </a:rPr>
              <a:t>инсуфицијенцијом код којих је </a:t>
            </a:r>
            <a:r>
              <a:rPr lang="sr-Cyrl-RS" dirty="0" smtClean="0">
                <a:latin typeface="+mj-lt"/>
              </a:rPr>
              <a:t>смањена </a:t>
            </a:r>
            <a:r>
              <a:rPr lang="sr-Cyrl-RS" dirty="0">
                <a:latin typeface="+mj-lt"/>
              </a:rPr>
              <a:t>екскреција </a:t>
            </a:r>
            <a:r>
              <a:rPr lang="sr-Latn-RS" dirty="0">
                <a:latin typeface="+mj-lt"/>
              </a:rPr>
              <a:t>N</a:t>
            </a:r>
            <a:r>
              <a:rPr lang="sr-Cyrl-RS" dirty="0">
                <a:latin typeface="+mj-lt"/>
              </a:rPr>
              <a:t>а</a:t>
            </a:r>
            <a:r>
              <a:rPr lang="sr-Latn-RS" dirty="0">
                <a:latin typeface="+mj-lt"/>
              </a:rPr>
              <a:t>Cl</a:t>
            </a:r>
            <a:r>
              <a:rPr lang="sr-Cyrl-RS" dirty="0" smtClean="0">
                <a:latin typeface="+mj-lt"/>
              </a:rPr>
              <a:t>, </a:t>
            </a:r>
            <a:r>
              <a:rPr lang="sr-Cyrl-RS" dirty="0">
                <a:latin typeface="+mj-lt"/>
              </a:rPr>
              <a:t>код </a:t>
            </a:r>
            <a:r>
              <a:rPr lang="sr-Cyrl-RS" dirty="0" smtClean="0">
                <a:latin typeface="+mj-lt"/>
              </a:rPr>
              <a:t>Кушингове болести</a:t>
            </a:r>
            <a:r>
              <a:rPr lang="sr-Cyrl-RS" dirty="0">
                <a:latin typeface="+mj-lt"/>
              </a:rPr>
              <a:t>, код пијења морске воде </a:t>
            </a:r>
            <a:r>
              <a:rPr lang="sr-Cyrl-RS" dirty="0" smtClean="0">
                <a:latin typeface="+mj-lt"/>
              </a:rPr>
              <a:t>(</a:t>
            </a:r>
            <a:r>
              <a:rPr lang="sr-Cyrl-RS" dirty="0">
                <a:latin typeface="+mj-lt"/>
              </a:rPr>
              <a:t>бродоломници), код оштећења мозга се </a:t>
            </a:r>
            <a:r>
              <a:rPr lang="sr-Cyrl-RS" dirty="0" smtClean="0">
                <a:latin typeface="+mj-lt"/>
              </a:rPr>
              <a:t>некад </a:t>
            </a:r>
            <a:r>
              <a:rPr lang="sr-Cyrl-RS" dirty="0">
                <a:latin typeface="+mj-lt"/>
              </a:rPr>
              <a:t>јавља синдром ретенције </a:t>
            </a:r>
            <a:r>
              <a:rPr lang="sr-Cyrl-RS" dirty="0" smtClean="0">
                <a:latin typeface="+mj-lt"/>
              </a:rPr>
              <a:t>соли. Лечење</a:t>
            </a:r>
            <a:r>
              <a:rPr lang="sr-Cyrl-RS" dirty="0">
                <a:latin typeface="+mj-lt"/>
              </a:rPr>
              <a:t>: вишак </a:t>
            </a:r>
            <a:r>
              <a:rPr lang="sr-Latn-RS" dirty="0">
                <a:latin typeface="+mj-lt"/>
              </a:rPr>
              <a:t>N</a:t>
            </a:r>
            <a:r>
              <a:rPr lang="sr-Cyrl-RS" dirty="0">
                <a:latin typeface="+mj-lt"/>
              </a:rPr>
              <a:t>а</a:t>
            </a:r>
            <a:r>
              <a:rPr lang="sr-Latn-RS" dirty="0">
                <a:latin typeface="+mj-lt"/>
              </a:rPr>
              <a:t>Cl</a:t>
            </a:r>
            <a:r>
              <a:rPr lang="sr-Cyrl-RS" dirty="0" smtClean="0">
                <a:latin typeface="+mj-lt"/>
              </a:rPr>
              <a:t> </a:t>
            </a:r>
            <a:r>
              <a:rPr lang="sr-Cyrl-RS" dirty="0">
                <a:latin typeface="+mj-lt"/>
              </a:rPr>
              <a:t>се одстрањује рестрикцијом </a:t>
            </a:r>
            <a:r>
              <a:rPr lang="sr-Cyrl-RS" dirty="0" smtClean="0">
                <a:latin typeface="+mj-lt"/>
              </a:rPr>
              <a:t>(</a:t>
            </a:r>
            <a:r>
              <a:rPr lang="sr-Cyrl-RS" dirty="0" smtClean="0">
                <a:latin typeface="+mj-lt"/>
              </a:rPr>
              <a:t>избегавањем </a:t>
            </a:r>
            <a:r>
              <a:rPr lang="sr-Cyrl-RS" dirty="0">
                <a:latin typeface="+mj-lt"/>
              </a:rPr>
              <a:t>соли у исхрани уз инфузију </a:t>
            </a:r>
            <a:r>
              <a:rPr lang="sr-Cyrl-RS" dirty="0" smtClean="0">
                <a:latin typeface="+mj-lt"/>
              </a:rPr>
              <a:t>глукозе</a:t>
            </a:r>
            <a:r>
              <a:rPr lang="sr-Cyrl-RS" dirty="0">
                <a:latin typeface="+mj-lt"/>
              </a:rPr>
              <a:t>, а у тешким стањима ради </a:t>
            </a:r>
            <a:r>
              <a:rPr lang="sr-Cyrl-RS" dirty="0" smtClean="0">
                <a:latin typeface="+mj-lt"/>
              </a:rPr>
              <a:t>се</a:t>
            </a:r>
            <a:r>
              <a:rPr lang="en-US" dirty="0" smtClean="0">
                <a:latin typeface="+mj-lt"/>
              </a:rPr>
              <a:t> </a:t>
            </a:r>
            <a:r>
              <a:rPr lang="sr-Cyrl-RS" dirty="0" smtClean="0">
                <a:latin typeface="+mj-lt"/>
              </a:rPr>
              <a:t>хемодијализа</a:t>
            </a:r>
            <a:r>
              <a:rPr lang="sr-Cyrl-RS" dirty="0" smtClean="0">
                <a:latin typeface="+mj-lt"/>
              </a:rPr>
              <a:t>). </a:t>
            </a:r>
            <a:endParaRPr lang="sr-Cyrl-RS" dirty="0">
              <a:latin typeface="+mj-lt"/>
            </a:endParaRPr>
          </a:p>
          <a:p>
            <a:pPr marL="0" indent="0">
              <a:buNone/>
            </a:pPr>
            <a:endParaRPr lang="sr-Cyrl-RS" dirty="0">
              <a:latin typeface="+mj-lt"/>
            </a:endParaRPr>
          </a:p>
          <a:p>
            <a:pPr marL="0" indent="0">
              <a:buNone/>
            </a:pPr>
            <a:endParaRPr lang="sr-Cyrl-RS" dirty="0">
              <a:latin typeface="+mj-lt"/>
            </a:endParaRPr>
          </a:p>
        </p:txBody>
      </p:sp>
    </p:spTree>
    <p:extLst>
      <p:ext uri="{BB962C8B-B14F-4D97-AF65-F5344CB8AC3E}">
        <p14:creationId xmlns:p14="http://schemas.microsoft.com/office/powerpoint/2010/main" val="15904420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620688"/>
            <a:ext cx="8640960" cy="6048672"/>
          </a:xfrm>
        </p:spPr>
        <p:txBody>
          <a:bodyPr>
            <a:normAutofit lnSpcReduction="10000"/>
          </a:bodyPr>
          <a:lstStyle/>
          <a:p>
            <a:pPr>
              <a:buNone/>
            </a:pPr>
            <a:r>
              <a:rPr lang="sr-Cyrl-RS" dirty="0" smtClean="0">
                <a:latin typeface="+mj-lt"/>
              </a:rPr>
              <a:t>1. </a:t>
            </a:r>
            <a:r>
              <a:rPr lang="en-US" dirty="0" smtClean="0">
                <a:latin typeface="+mj-lt"/>
              </a:rPr>
              <a:t>СТРУКТУРНИ САСТОЈАК МАКРОМОЛЕКУЛА</a:t>
            </a:r>
          </a:p>
          <a:p>
            <a:pPr>
              <a:buNone/>
            </a:pPr>
            <a:endParaRPr lang="en-US" dirty="0" smtClean="0">
              <a:latin typeface="+mj-lt"/>
            </a:endParaRPr>
          </a:p>
          <a:p>
            <a:pPr>
              <a:buNone/>
            </a:pPr>
            <a:r>
              <a:rPr lang="sr-Cyrl-RS" dirty="0" smtClean="0">
                <a:latin typeface="+mj-lt"/>
              </a:rPr>
              <a:t>- </a:t>
            </a:r>
            <a:r>
              <a:rPr lang="en-US" dirty="0" err="1" smtClean="0">
                <a:latin typeface="+mj-lt"/>
              </a:rPr>
              <a:t>депонo</a:t>
            </a:r>
            <a:r>
              <a:rPr lang="sr-Cyrl-RS" dirty="0" smtClean="0">
                <a:latin typeface="+mj-lt"/>
              </a:rPr>
              <a:t>вање</a:t>
            </a:r>
            <a:r>
              <a:rPr lang="en-US" dirty="0" smtClean="0">
                <a:latin typeface="+mj-lt"/>
              </a:rPr>
              <a:t> </a:t>
            </a:r>
            <a:r>
              <a:rPr lang="en-US" dirty="0" err="1" smtClean="0">
                <a:latin typeface="+mj-lt"/>
              </a:rPr>
              <a:t>вод</a:t>
            </a:r>
            <a:r>
              <a:rPr lang="sr-Cyrl-RS" dirty="0" smtClean="0">
                <a:latin typeface="+mj-lt"/>
              </a:rPr>
              <a:t>е</a:t>
            </a:r>
            <a:r>
              <a:rPr lang="en-US" dirty="0" smtClean="0">
                <a:latin typeface="+mj-lt"/>
              </a:rPr>
              <a:t> у </a:t>
            </a:r>
            <a:r>
              <a:rPr lang="en-US" dirty="0" err="1" smtClean="0">
                <a:latin typeface="+mj-lt"/>
              </a:rPr>
              <a:t>уређеном</a:t>
            </a:r>
            <a:r>
              <a:rPr lang="en-US" dirty="0" smtClean="0">
                <a:latin typeface="+mj-lt"/>
              </a:rPr>
              <a:t> "</a:t>
            </a:r>
            <a:r>
              <a:rPr lang="en-US" dirty="0" err="1" smtClean="0">
                <a:latin typeface="+mj-lt"/>
              </a:rPr>
              <a:t>семикристалном</a:t>
            </a:r>
            <a:r>
              <a:rPr lang="en-US" dirty="0" smtClean="0">
                <a:latin typeface="+mj-lt"/>
              </a:rPr>
              <a:t>"</a:t>
            </a:r>
            <a:r>
              <a:rPr lang="sr-Latn-RS" dirty="0" smtClean="0">
                <a:latin typeface="+mj-lt"/>
              </a:rPr>
              <a:t> </a:t>
            </a:r>
            <a:r>
              <a:rPr lang="en-US" dirty="0" err="1" smtClean="0">
                <a:latin typeface="+mj-lt"/>
              </a:rPr>
              <a:t>стању</a:t>
            </a:r>
            <a:endParaRPr lang="sr-Cyrl-RS" dirty="0" smtClean="0">
              <a:latin typeface="+mj-lt"/>
            </a:endParaRPr>
          </a:p>
          <a:p>
            <a:pPr>
              <a:buFontTx/>
              <a:buChar char="-"/>
            </a:pPr>
            <a:r>
              <a:rPr lang="sr-Cyrl-RS" dirty="0" smtClean="0">
                <a:latin typeface="+mj-lt"/>
              </a:rPr>
              <a:t>с</a:t>
            </a:r>
            <a:r>
              <a:rPr lang="en-US" dirty="0" err="1" smtClean="0">
                <a:latin typeface="+mj-lt"/>
              </a:rPr>
              <a:t>тварање</a:t>
            </a:r>
            <a:r>
              <a:rPr lang="en-US" dirty="0" smtClean="0">
                <a:latin typeface="+mj-lt"/>
              </a:rPr>
              <a:t> </a:t>
            </a:r>
            <a:r>
              <a:rPr lang="en-US" dirty="0" err="1" smtClean="0">
                <a:latin typeface="+mj-lt"/>
              </a:rPr>
              <a:t>водоничних</a:t>
            </a:r>
            <a:r>
              <a:rPr lang="sr-Cyrl-RS" dirty="0" smtClean="0">
                <a:latin typeface="+mj-lt"/>
              </a:rPr>
              <a:t> мостова - </a:t>
            </a:r>
            <a:r>
              <a:rPr lang="en-US" dirty="0" err="1" smtClean="0">
                <a:latin typeface="+mj-lt"/>
              </a:rPr>
              <a:t>омогућава</a:t>
            </a:r>
            <a:r>
              <a:rPr lang="en-US" dirty="0" smtClean="0">
                <a:latin typeface="+mj-lt"/>
              </a:rPr>
              <a:t> </a:t>
            </a:r>
            <a:r>
              <a:rPr lang="en-US" dirty="0" err="1" smtClean="0">
                <a:latin typeface="+mj-lt"/>
              </a:rPr>
              <a:t>хидратизовање</a:t>
            </a:r>
            <a:r>
              <a:rPr lang="en-US" dirty="0" smtClean="0">
                <a:latin typeface="+mj-lt"/>
              </a:rPr>
              <a:t> </a:t>
            </a:r>
            <a:r>
              <a:rPr lang="en-US" dirty="0" err="1" smtClean="0">
                <a:latin typeface="+mj-lt"/>
              </a:rPr>
              <a:t>макромолекула</a:t>
            </a:r>
            <a:endParaRPr lang="sr-Cyrl-RS" dirty="0" smtClean="0">
              <a:latin typeface="+mj-lt"/>
            </a:endParaRPr>
          </a:p>
          <a:p>
            <a:pPr>
              <a:buFontTx/>
              <a:buChar char="-"/>
            </a:pPr>
            <a:r>
              <a:rPr lang="en-US" dirty="0" err="1" smtClean="0">
                <a:latin typeface="+mj-lt"/>
              </a:rPr>
              <a:t>ефективни</a:t>
            </a:r>
            <a:r>
              <a:rPr lang="en-US" dirty="0" smtClean="0">
                <a:latin typeface="+mj-lt"/>
              </a:rPr>
              <a:t> </a:t>
            </a:r>
            <a:r>
              <a:rPr lang="en-US" dirty="0" err="1" smtClean="0">
                <a:latin typeface="+mj-lt"/>
              </a:rPr>
              <a:t>хидродинамички</a:t>
            </a:r>
            <a:r>
              <a:rPr lang="en-US" dirty="0" smtClean="0">
                <a:latin typeface="+mj-lt"/>
              </a:rPr>
              <a:t> </a:t>
            </a:r>
            <a:r>
              <a:rPr lang="en-US" dirty="0" err="1" smtClean="0">
                <a:latin typeface="+mj-lt"/>
              </a:rPr>
              <a:t>волумен</a:t>
            </a:r>
            <a:endParaRPr lang="sr-Cyrl-RS" dirty="0" smtClean="0">
              <a:latin typeface="+mj-lt"/>
            </a:endParaRPr>
          </a:p>
          <a:p>
            <a:pPr>
              <a:buFontTx/>
              <a:buChar char="-"/>
            </a:pPr>
            <a:endParaRPr lang="sr-Cyrl-RS" dirty="0" smtClean="0">
              <a:latin typeface="+mj-lt"/>
            </a:endParaRPr>
          </a:p>
          <a:p>
            <a:pPr>
              <a:buNone/>
            </a:pPr>
            <a:r>
              <a:rPr lang="sr-Cyrl-RS" dirty="0" smtClean="0">
                <a:latin typeface="+mj-lt"/>
              </a:rPr>
              <a:t>2. </a:t>
            </a:r>
            <a:r>
              <a:rPr lang="en-US" dirty="0" smtClean="0">
                <a:latin typeface="+mj-lt"/>
              </a:rPr>
              <a:t>РАСТВАРАЧ ЗА ЈЕДИЊЕЊА</a:t>
            </a:r>
            <a:endParaRPr lang="sr-Cyrl-RS" dirty="0" smtClean="0">
              <a:latin typeface="+mj-lt"/>
            </a:endParaRPr>
          </a:p>
          <a:p>
            <a:pPr>
              <a:buNone/>
            </a:pPr>
            <a:endParaRPr lang="sr-Cyrl-RS" dirty="0" smtClean="0">
              <a:latin typeface="+mj-lt"/>
            </a:endParaRPr>
          </a:p>
          <a:p>
            <a:pPr>
              <a:buNone/>
            </a:pPr>
            <a:r>
              <a:rPr lang="sr-Cyrl-RS" dirty="0" smtClean="0">
                <a:latin typeface="+mj-lt"/>
              </a:rPr>
              <a:t>- </a:t>
            </a:r>
            <a:r>
              <a:rPr lang="en-US" dirty="0" err="1" smtClean="0">
                <a:latin typeface="+mj-lt"/>
              </a:rPr>
              <a:t>Вода</a:t>
            </a:r>
            <a:r>
              <a:rPr lang="en-US" dirty="0" smtClean="0">
                <a:latin typeface="+mj-lt"/>
              </a:rPr>
              <a:t> </a:t>
            </a:r>
            <a:r>
              <a:rPr lang="en-US" dirty="0" err="1" smtClean="0">
                <a:latin typeface="+mj-lt"/>
              </a:rPr>
              <a:t>је</a:t>
            </a:r>
            <a:r>
              <a:rPr lang="en-US" dirty="0" smtClean="0">
                <a:latin typeface="+mj-lt"/>
              </a:rPr>
              <a:t> </a:t>
            </a:r>
            <a:r>
              <a:rPr lang="en-US" dirty="0" err="1" smtClean="0">
                <a:latin typeface="+mj-lt"/>
              </a:rPr>
              <a:t>растварач</a:t>
            </a:r>
            <a:r>
              <a:rPr lang="en-US" dirty="0" smtClean="0">
                <a:latin typeface="+mj-lt"/>
              </a:rPr>
              <a:t> </a:t>
            </a:r>
            <a:r>
              <a:rPr lang="en-US" dirty="0" err="1" smtClean="0">
                <a:latin typeface="+mj-lt"/>
              </a:rPr>
              <a:t>за</a:t>
            </a:r>
            <a:r>
              <a:rPr lang="en-US" dirty="0" smtClean="0">
                <a:latin typeface="+mj-lt"/>
              </a:rPr>
              <a:t> </a:t>
            </a:r>
            <a:r>
              <a:rPr lang="en-US" dirty="0" err="1" smtClean="0">
                <a:latin typeface="+mj-lt"/>
              </a:rPr>
              <a:t>многе</a:t>
            </a:r>
            <a:r>
              <a:rPr lang="en-US" dirty="0" smtClean="0">
                <a:latin typeface="+mj-lt"/>
              </a:rPr>
              <a:t> </a:t>
            </a:r>
            <a:r>
              <a:rPr lang="en-US" dirty="0" err="1" smtClean="0">
                <a:latin typeface="+mj-lt"/>
              </a:rPr>
              <a:t>супстанце</a:t>
            </a:r>
            <a:r>
              <a:rPr lang="sr-Latn-RS" dirty="0" smtClean="0">
                <a:latin typeface="+mj-lt"/>
              </a:rPr>
              <a:t>, </a:t>
            </a:r>
            <a:r>
              <a:rPr lang="en-US" dirty="0" smtClean="0">
                <a:latin typeface="+mj-lt"/>
              </a:rPr>
              <a:t>у </a:t>
            </a:r>
            <a:r>
              <a:rPr lang="en-US" dirty="0" err="1" smtClean="0">
                <a:latin typeface="+mj-lt"/>
              </a:rPr>
              <a:t>њој</a:t>
            </a:r>
            <a:r>
              <a:rPr lang="en-US" dirty="0" smtClean="0">
                <a:latin typeface="+mj-lt"/>
              </a:rPr>
              <a:t> </a:t>
            </a:r>
            <a:r>
              <a:rPr lang="en-US" dirty="0" err="1" smtClean="0">
                <a:latin typeface="+mj-lt"/>
              </a:rPr>
              <a:t>се</a:t>
            </a:r>
            <a:r>
              <a:rPr lang="en-US" dirty="0" smtClean="0">
                <a:latin typeface="+mj-lt"/>
              </a:rPr>
              <a:t> </a:t>
            </a:r>
            <a:r>
              <a:rPr lang="en-US" dirty="0" err="1" smtClean="0">
                <a:latin typeface="+mj-lt"/>
              </a:rPr>
              <a:t>одигравају</a:t>
            </a:r>
            <a:r>
              <a:rPr lang="en-US" dirty="0" smtClean="0">
                <a:latin typeface="+mj-lt"/>
              </a:rPr>
              <a:t> </a:t>
            </a:r>
            <a:r>
              <a:rPr lang="en-US" dirty="0" err="1" smtClean="0">
                <a:latin typeface="+mj-lt"/>
              </a:rPr>
              <a:t>бројне</a:t>
            </a:r>
            <a:r>
              <a:rPr lang="en-US" dirty="0" smtClean="0">
                <a:latin typeface="+mj-lt"/>
              </a:rPr>
              <a:t> </a:t>
            </a:r>
            <a:r>
              <a:rPr lang="en-US" dirty="0" err="1" smtClean="0">
                <a:latin typeface="+mj-lt"/>
              </a:rPr>
              <a:t>реакције</a:t>
            </a:r>
            <a:r>
              <a:rPr lang="en-US" dirty="0" smtClean="0">
                <a:latin typeface="+mj-lt"/>
              </a:rPr>
              <a:t> </a:t>
            </a:r>
            <a:r>
              <a:rPr lang="en-US" dirty="0" err="1" smtClean="0">
                <a:latin typeface="+mj-lt"/>
              </a:rPr>
              <a:t>метаболизма</a:t>
            </a:r>
            <a:r>
              <a:rPr lang="en-US" dirty="0" smtClean="0">
                <a:latin typeface="+mj-lt"/>
              </a:rPr>
              <a:t>, </a:t>
            </a:r>
            <a:r>
              <a:rPr lang="en-US" dirty="0" err="1" smtClean="0">
                <a:latin typeface="+mj-lt"/>
              </a:rPr>
              <a:t>транспорт</a:t>
            </a:r>
            <a:r>
              <a:rPr lang="en-US" dirty="0" smtClean="0">
                <a:latin typeface="+mj-lt"/>
              </a:rPr>
              <a:t> </a:t>
            </a:r>
            <a:r>
              <a:rPr lang="en-US" dirty="0" err="1" smtClean="0">
                <a:latin typeface="+mj-lt"/>
              </a:rPr>
              <a:t>супстрата</a:t>
            </a:r>
            <a:r>
              <a:rPr lang="en-US" dirty="0" smtClean="0">
                <a:latin typeface="+mj-lt"/>
              </a:rPr>
              <a:t> и </a:t>
            </a:r>
            <a:r>
              <a:rPr lang="en-US" dirty="0" err="1" smtClean="0">
                <a:latin typeface="+mj-lt"/>
              </a:rPr>
              <a:t>производа</a:t>
            </a:r>
            <a:r>
              <a:rPr lang="en-US" dirty="0" smtClean="0">
                <a:latin typeface="+mj-lt"/>
              </a:rPr>
              <a:t> </a:t>
            </a:r>
            <a:r>
              <a:rPr lang="en-US" dirty="0" err="1" smtClean="0">
                <a:latin typeface="+mj-lt"/>
              </a:rPr>
              <a:t>ћелијског</a:t>
            </a:r>
            <a:r>
              <a:rPr lang="en-US" dirty="0" smtClean="0">
                <a:latin typeface="+mj-lt"/>
              </a:rPr>
              <a:t> </a:t>
            </a:r>
            <a:r>
              <a:rPr lang="en-US" dirty="0" err="1" smtClean="0">
                <a:latin typeface="+mj-lt"/>
              </a:rPr>
              <a:t>метаболизма</a:t>
            </a:r>
            <a:r>
              <a:rPr lang="en-US" dirty="0" smtClean="0">
                <a:latin typeface="+mj-lt"/>
              </a:rPr>
              <a:t>, </a:t>
            </a:r>
            <a:r>
              <a:rPr lang="en-US" dirty="0" err="1" smtClean="0">
                <a:latin typeface="+mj-lt"/>
              </a:rPr>
              <a:t>као</a:t>
            </a:r>
            <a:r>
              <a:rPr lang="en-US" dirty="0" smtClean="0">
                <a:latin typeface="+mj-lt"/>
              </a:rPr>
              <a:t> и </a:t>
            </a:r>
            <a:r>
              <a:rPr lang="en-US" dirty="0" err="1" smtClean="0">
                <a:latin typeface="+mj-lt"/>
              </a:rPr>
              <a:t>елиминација</a:t>
            </a:r>
            <a:r>
              <a:rPr lang="en-US" dirty="0" smtClean="0">
                <a:latin typeface="+mj-lt"/>
              </a:rPr>
              <a:t> </a:t>
            </a:r>
            <a:r>
              <a:rPr lang="en-US" dirty="0" err="1" smtClean="0">
                <a:latin typeface="+mj-lt"/>
              </a:rPr>
              <a:t>производа</a:t>
            </a:r>
            <a:r>
              <a:rPr lang="en-US" dirty="0" smtClean="0">
                <a:latin typeface="+mj-lt"/>
              </a:rPr>
              <a:t> </a:t>
            </a:r>
            <a:r>
              <a:rPr lang="en-US" dirty="0" err="1" smtClean="0">
                <a:latin typeface="+mj-lt"/>
              </a:rPr>
              <a:t>метаболизма</a:t>
            </a:r>
            <a:endParaRPr lang="en-US" dirty="0">
              <a:latin typeface="+mj-lt"/>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sz="3600" dirty="0">
                <a:latin typeface="+mj-lt"/>
                <a:cs typeface="Arial" pitchFamily="34" charset="0"/>
              </a:rPr>
              <a:t>ХИПЕРТОНИЈСКА ХИПЕРХИДРАЦИЈА </a:t>
            </a:r>
            <a:br>
              <a:rPr lang="sr-Cyrl-RS" sz="3600" dirty="0">
                <a:latin typeface="+mj-lt"/>
                <a:cs typeface="Arial" pitchFamily="34" charset="0"/>
              </a:rPr>
            </a:br>
            <a:endParaRPr lang="sr-Latn-RS" sz="3600" dirty="0">
              <a:latin typeface="+mj-lt"/>
              <a:cs typeface="Arial" pitchFamily="34" charset="0"/>
            </a:endParaRPr>
          </a:p>
        </p:txBody>
      </p:sp>
      <p:sp>
        <p:nvSpPr>
          <p:cNvPr id="3" name="Content Placeholder 2"/>
          <p:cNvSpPr>
            <a:spLocks noGrp="1"/>
          </p:cNvSpPr>
          <p:nvPr>
            <p:ph idx="1"/>
          </p:nvPr>
        </p:nvSpPr>
        <p:spPr/>
        <p:txBody>
          <a:bodyPr/>
          <a:lstStyle/>
          <a:p>
            <a:pPr marL="0" indent="0">
              <a:buNone/>
            </a:pPr>
            <a:endParaRPr lang="sr-Cyrl-RS" dirty="0">
              <a:latin typeface="+mj-lt"/>
            </a:endParaRPr>
          </a:p>
          <a:p>
            <a:pPr marL="0" indent="0">
              <a:buNone/>
            </a:pPr>
            <a:r>
              <a:rPr lang="sr-Cyrl-RS" dirty="0">
                <a:latin typeface="+mj-lt"/>
              </a:rPr>
              <a:t>То је непропорционално повећање количине воде и натријумових соли у организму, где постоји хиперхидрација са претежним повећањем соли</a:t>
            </a:r>
            <a:r>
              <a:rPr lang="sr-Cyrl-RS" dirty="0" smtClean="0">
                <a:latin typeface="+mj-lt"/>
              </a:rPr>
              <a:t>.</a:t>
            </a:r>
          </a:p>
          <a:p>
            <a:pPr marL="0" indent="0">
              <a:buNone/>
            </a:pPr>
            <a:endParaRPr lang="sr-Cyrl-RS" dirty="0">
              <a:latin typeface="+mj-lt"/>
            </a:endParaRPr>
          </a:p>
          <a:p>
            <a:pPr marL="0" indent="0">
              <a:buNone/>
            </a:pPr>
            <a:r>
              <a:rPr lang="sr-Cyrl-RS" dirty="0" smtClean="0">
                <a:latin typeface="+mj-lt"/>
              </a:rPr>
              <a:t> </a:t>
            </a:r>
            <a:r>
              <a:rPr lang="sr-Cyrl-RS" dirty="0">
                <a:latin typeface="+mj-lt"/>
              </a:rPr>
              <a:t>Основни узрок је повећање соли у ЕТЦ која настаје као резултат повећаног уноса или смањене екскреције натријума. </a:t>
            </a:r>
          </a:p>
          <a:p>
            <a:r>
              <a:rPr lang="en-US" dirty="0" smtClean="0">
                <a:latin typeface="+mj-lt"/>
              </a:rPr>
              <a:t>N</a:t>
            </a:r>
            <a:r>
              <a:rPr lang="sr-Cyrl-RS" dirty="0" smtClean="0">
                <a:latin typeface="+mj-lt"/>
              </a:rPr>
              <a:t>а</a:t>
            </a:r>
            <a:r>
              <a:rPr lang="en-US" dirty="0" smtClean="0">
                <a:latin typeface="+mj-lt"/>
              </a:rPr>
              <a:t> - </a:t>
            </a:r>
            <a:r>
              <a:rPr lang="sr-Cyrl-RS" dirty="0" smtClean="0">
                <a:latin typeface="+mj-lt"/>
              </a:rPr>
              <a:t>повишен, </a:t>
            </a:r>
            <a:r>
              <a:rPr lang="en-US" dirty="0" err="1" smtClean="0">
                <a:latin typeface="+mj-lt"/>
              </a:rPr>
              <a:t>Hct</a:t>
            </a:r>
            <a:r>
              <a:rPr lang="en-US" dirty="0" smtClean="0">
                <a:latin typeface="+mj-lt"/>
              </a:rPr>
              <a:t> - </a:t>
            </a:r>
            <a:r>
              <a:rPr lang="sr-Cyrl-RS" dirty="0" smtClean="0">
                <a:latin typeface="+mj-lt"/>
              </a:rPr>
              <a:t>снижен</a:t>
            </a:r>
            <a:endParaRPr lang="sr-Cyrl-RS" dirty="0">
              <a:latin typeface="+mj-lt"/>
            </a:endParaRPr>
          </a:p>
          <a:p>
            <a:endParaRPr lang="sr-Latn-RS" dirty="0">
              <a:latin typeface="+mj-lt"/>
            </a:endParaRPr>
          </a:p>
        </p:txBody>
      </p:sp>
    </p:spTree>
    <p:extLst>
      <p:ext uri="{BB962C8B-B14F-4D97-AF65-F5344CB8AC3E}">
        <p14:creationId xmlns:p14="http://schemas.microsoft.com/office/powerpoint/2010/main" val="855886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16632"/>
            <a:ext cx="8928992" cy="6624736"/>
          </a:xfrm>
        </p:spPr>
        <p:txBody>
          <a:bodyPr>
            <a:normAutofit fontScale="62500" lnSpcReduction="20000"/>
          </a:bodyPr>
          <a:lstStyle/>
          <a:p>
            <a:pPr marL="0" indent="0" algn="ctr">
              <a:buNone/>
            </a:pPr>
            <a:r>
              <a:rPr lang="sr-Cyrl-RS" sz="4600" dirty="0">
                <a:latin typeface="+mj-lt"/>
              </a:rPr>
              <a:t>ХИПОТОНИЈСКА ХИПЕРХИДРАЦИЈА </a:t>
            </a:r>
            <a:endParaRPr lang="sr-Cyrl-RS" sz="4600" dirty="0" smtClean="0">
              <a:latin typeface="+mj-lt"/>
            </a:endParaRPr>
          </a:p>
          <a:p>
            <a:endParaRPr lang="sr-Cyrl-RS" dirty="0">
              <a:latin typeface="+mj-lt"/>
            </a:endParaRPr>
          </a:p>
          <a:p>
            <a:pPr marL="0" indent="0">
              <a:buNone/>
            </a:pPr>
            <a:r>
              <a:rPr lang="sr-Cyrl-RS" dirty="0">
                <a:latin typeface="Arial" pitchFamily="34" charset="0"/>
                <a:cs typeface="Arial" pitchFamily="34" charset="0"/>
              </a:rPr>
              <a:t>То је непропорционално повећање количине воде и натријумових соли у организму, где постоји хиперхидрација са претежним повећањем воде, па се још назива и тровање водом. Узроци хипотонијске </a:t>
            </a:r>
            <a:r>
              <a:rPr lang="sr-Cyrl-RS" dirty="0" smtClean="0">
                <a:latin typeface="Arial" pitchFamily="34" charset="0"/>
                <a:cs typeface="Arial" pitchFamily="34" charset="0"/>
              </a:rPr>
              <a:t>хиперхидрације су</a:t>
            </a:r>
            <a:r>
              <a:rPr lang="sr-Cyrl-RS" dirty="0">
                <a:latin typeface="Arial" pitchFamily="34" charset="0"/>
                <a:cs typeface="Arial" pitchFamily="34" charset="0"/>
              </a:rPr>
              <a:t>: Парентерална примена раствора глукозе којима се надокнађује недостатак течности, може довести до настанка хипонатријемије. </a:t>
            </a:r>
            <a:endParaRPr lang="sr-Cyrl-RS" dirty="0" smtClean="0">
              <a:latin typeface="Arial" pitchFamily="34" charset="0"/>
              <a:cs typeface="Arial" pitchFamily="34" charset="0"/>
            </a:endParaRPr>
          </a:p>
          <a:p>
            <a:pPr marL="0" indent="0">
              <a:buNone/>
            </a:pPr>
            <a:endParaRPr lang="sr-Cyrl-RS" dirty="0">
              <a:latin typeface="Arial" pitchFamily="34" charset="0"/>
              <a:cs typeface="Arial" pitchFamily="34" charset="0"/>
            </a:endParaRPr>
          </a:p>
          <a:p>
            <a:pPr marL="0" indent="0">
              <a:buNone/>
            </a:pPr>
            <a:r>
              <a:rPr lang="sr-Cyrl-RS" dirty="0" smtClean="0">
                <a:latin typeface="Arial" pitchFamily="34" charset="0"/>
                <a:cs typeface="Arial" pitchFamily="34" charset="0"/>
              </a:rPr>
              <a:t>Када </a:t>
            </a:r>
            <a:r>
              <a:rPr lang="sr-Cyrl-RS" dirty="0">
                <a:latin typeface="Arial" pitchFamily="34" charset="0"/>
                <a:cs typeface="Arial" pitchFamily="34" charset="0"/>
              </a:rPr>
              <a:t>се примени раствор глукозе, изгубљени волумен се само у првом  тренутку надокнађује али организам веома брзо метаболише глукозу, тако да у плазми заостаје само запремина воде која узрокује хипосмоларност. </a:t>
            </a:r>
            <a:endParaRPr lang="sr-Cyrl-RS" dirty="0" smtClean="0">
              <a:latin typeface="Arial" pitchFamily="34" charset="0"/>
              <a:cs typeface="Arial" pitchFamily="34" charset="0"/>
            </a:endParaRPr>
          </a:p>
          <a:p>
            <a:pPr marL="0" indent="0">
              <a:buNone/>
            </a:pPr>
            <a:endParaRPr lang="sr-Cyrl-RS" dirty="0">
              <a:latin typeface="Arial" pitchFamily="34" charset="0"/>
              <a:cs typeface="Arial" pitchFamily="34" charset="0"/>
            </a:endParaRPr>
          </a:p>
          <a:p>
            <a:r>
              <a:rPr lang="en-US" dirty="0" smtClean="0">
                <a:latin typeface="Arial" pitchFamily="34" charset="0"/>
                <a:cs typeface="Arial" pitchFamily="34" charset="0"/>
              </a:rPr>
              <a:t>N</a:t>
            </a:r>
            <a:r>
              <a:rPr lang="sr-Cyrl-RS" dirty="0" smtClean="0">
                <a:latin typeface="Arial" pitchFamily="34" charset="0"/>
                <a:cs typeface="Arial" pitchFamily="34" charset="0"/>
              </a:rPr>
              <a:t>а</a:t>
            </a:r>
            <a:r>
              <a:rPr lang="en-US" dirty="0" smtClean="0">
                <a:latin typeface="Arial" pitchFamily="34" charset="0"/>
                <a:cs typeface="Arial" pitchFamily="34" charset="0"/>
              </a:rPr>
              <a:t> - </a:t>
            </a:r>
            <a:r>
              <a:rPr lang="sr-Cyrl-RS" dirty="0" smtClean="0">
                <a:latin typeface="Arial" pitchFamily="34" charset="0"/>
                <a:cs typeface="Arial" pitchFamily="34" charset="0"/>
              </a:rPr>
              <a:t>снижен, </a:t>
            </a:r>
            <a:r>
              <a:rPr lang="en-US" dirty="0" err="1" smtClean="0">
                <a:latin typeface="Arial" pitchFamily="34" charset="0"/>
                <a:cs typeface="Arial" pitchFamily="34" charset="0"/>
              </a:rPr>
              <a:t>Hct</a:t>
            </a:r>
            <a:r>
              <a:rPr lang="sr-Cyrl-RS" dirty="0">
                <a:latin typeface="Arial" pitchFamily="34" charset="0"/>
                <a:cs typeface="Arial" pitchFamily="34" charset="0"/>
              </a:rPr>
              <a:t> </a:t>
            </a:r>
            <a:r>
              <a:rPr lang="sr-Cyrl-RS" dirty="0" smtClean="0">
                <a:latin typeface="Arial" pitchFamily="34" charset="0"/>
                <a:cs typeface="Arial" pitchFamily="34" charset="0"/>
              </a:rPr>
              <a:t>- снижен</a:t>
            </a:r>
            <a:endParaRPr lang="sr-Cyrl-RS" dirty="0">
              <a:latin typeface="Arial" pitchFamily="34" charset="0"/>
              <a:cs typeface="Arial" pitchFamily="34" charset="0"/>
            </a:endParaRPr>
          </a:p>
          <a:p>
            <a:endParaRPr lang="sr-Cyrl-RS" dirty="0">
              <a:latin typeface="Arial" pitchFamily="34" charset="0"/>
              <a:cs typeface="Arial" pitchFamily="34" charset="0"/>
            </a:endParaRPr>
          </a:p>
          <a:p>
            <a:pPr>
              <a:buFontTx/>
              <a:buChar char="-"/>
            </a:pPr>
            <a:r>
              <a:rPr lang="sr-Cyrl-RS" dirty="0" smtClean="0">
                <a:latin typeface="Arial" pitchFamily="34" charset="0"/>
                <a:cs typeface="Arial" pitchFamily="34" charset="0"/>
              </a:rPr>
              <a:t>Пијење </a:t>
            </a:r>
            <a:r>
              <a:rPr lang="sr-Cyrl-RS" dirty="0">
                <a:latin typeface="Arial" pitchFamily="34" charset="0"/>
                <a:cs typeface="Arial" pitchFamily="34" charset="0"/>
              </a:rPr>
              <a:t>велике количине воде у особа са  олигуричном фазом бубрежне </a:t>
            </a:r>
            <a:r>
              <a:rPr lang="sr-Cyrl-RS" dirty="0" smtClean="0">
                <a:latin typeface="Arial" pitchFamily="34" charset="0"/>
                <a:cs typeface="Arial" pitchFamily="34" charset="0"/>
              </a:rPr>
              <a:t>инсуфицијенције</a:t>
            </a:r>
          </a:p>
          <a:p>
            <a:pPr marL="0" indent="0">
              <a:buNone/>
            </a:pPr>
            <a:r>
              <a:rPr lang="sr-Cyrl-RS" dirty="0" smtClean="0">
                <a:latin typeface="Arial" pitchFamily="34" charset="0"/>
                <a:cs typeface="Arial" pitchFamily="34" charset="0"/>
              </a:rPr>
              <a:t> </a:t>
            </a:r>
            <a:r>
              <a:rPr lang="sr-Cyrl-RS" dirty="0">
                <a:latin typeface="Arial" pitchFamily="34" charset="0"/>
                <a:cs typeface="Arial" pitchFamily="34" charset="0"/>
              </a:rPr>
              <a:t>- Синдром неадекватне секреције АДХ </a:t>
            </a:r>
            <a:endParaRPr lang="sr-Cyrl-RS" dirty="0" smtClean="0">
              <a:latin typeface="Arial" pitchFamily="34" charset="0"/>
              <a:cs typeface="Arial" pitchFamily="34" charset="0"/>
            </a:endParaRPr>
          </a:p>
          <a:p>
            <a:pPr marL="0" indent="0">
              <a:buNone/>
            </a:pPr>
            <a:r>
              <a:rPr lang="sr-Cyrl-RS" dirty="0" smtClean="0">
                <a:latin typeface="Arial" pitchFamily="34" charset="0"/>
                <a:cs typeface="Arial" pitchFamily="34" charset="0"/>
              </a:rPr>
              <a:t>- </a:t>
            </a:r>
            <a:r>
              <a:rPr lang="sr-Cyrl-RS" dirty="0">
                <a:latin typeface="Arial" pitchFamily="34" charset="0"/>
                <a:cs typeface="Arial" pitchFamily="34" charset="0"/>
              </a:rPr>
              <a:t>Хиперхидрације водом код особа код којих је поремећено излучивање воде, нпр. код срчане декомпензације  </a:t>
            </a:r>
          </a:p>
          <a:p>
            <a:pPr marL="0" indent="0">
              <a:buNone/>
            </a:pPr>
            <a:r>
              <a:rPr lang="sr-Cyrl-RS" dirty="0">
                <a:latin typeface="Arial" pitchFamily="34" charset="0"/>
                <a:cs typeface="Arial" pitchFamily="34" charset="0"/>
              </a:rPr>
              <a:t>- </a:t>
            </a:r>
            <a:r>
              <a:rPr lang="sr-Cyrl-RS" dirty="0" smtClean="0">
                <a:latin typeface="Arial" pitchFamily="34" charset="0"/>
                <a:cs typeface="Arial" pitchFamily="34" charset="0"/>
              </a:rPr>
              <a:t>Потхрањеност, </a:t>
            </a:r>
            <a:r>
              <a:rPr lang="sr-Cyrl-RS" dirty="0">
                <a:latin typeface="Arial" pitchFamily="34" charset="0"/>
                <a:cs typeface="Arial" pitchFamily="34" charset="0"/>
              </a:rPr>
              <a:t>Тешка </a:t>
            </a:r>
            <a:r>
              <a:rPr lang="sr-Cyrl-RS" dirty="0" smtClean="0">
                <a:latin typeface="Arial" pitchFamily="34" charset="0"/>
                <a:cs typeface="Arial" pitchFamily="34" charset="0"/>
              </a:rPr>
              <a:t>анемија, Психогена полидипсија, код паранеопластичног синдрома </a:t>
            </a:r>
            <a:r>
              <a:rPr lang="sr-Cyrl-RS" dirty="0">
                <a:latin typeface="Arial" pitchFamily="34" charset="0"/>
                <a:cs typeface="Arial" pitchFamily="34" charset="0"/>
              </a:rPr>
              <a:t>са лучењем АДХ </a:t>
            </a:r>
            <a:endParaRPr lang="sr-Cyrl-RS" dirty="0" smtClean="0">
              <a:latin typeface="Arial" pitchFamily="34" charset="0"/>
              <a:cs typeface="Arial" pitchFamily="34" charset="0"/>
            </a:endParaRPr>
          </a:p>
          <a:p>
            <a:pPr marL="0" indent="0">
              <a:buNone/>
            </a:pPr>
            <a:endParaRPr lang="sr-Cyrl-RS" dirty="0">
              <a:latin typeface="Arial" pitchFamily="34" charset="0"/>
              <a:cs typeface="Arial" pitchFamily="34" charset="0"/>
            </a:endParaRPr>
          </a:p>
          <a:p>
            <a:pPr marL="0" indent="0">
              <a:buNone/>
            </a:pPr>
            <a:r>
              <a:rPr lang="sr-Cyrl-RS" dirty="0">
                <a:latin typeface="Arial" pitchFamily="34" charset="0"/>
                <a:cs typeface="Arial" pitchFamily="34" charset="0"/>
              </a:rPr>
              <a:t>Код хипотонијске хиперхидрације је смањена количина </a:t>
            </a:r>
            <a:r>
              <a:rPr lang="en-US" dirty="0" smtClean="0">
                <a:latin typeface="Arial" pitchFamily="34" charset="0"/>
                <a:cs typeface="Arial" pitchFamily="34" charset="0"/>
              </a:rPr>
              <a:t>N</a:t>
            </a:r>
            <a:r>
              <a:rPr lang="sr-Cyrl-RS" dirty="0" smtClean="0">
                <a:latin typeface="Arial" pitchFamily="34" charset="0"/>
                <a:cs typeface="Arial" pitchFamily="34" charset="0"/>
              </a:rPr>
              <a:t>а </a:t>
            </a:r>
            <a:r>
              <a:rPr lang="sr-Cyrl-RS" dirty="0">
                <a:latin typeface="Arial" pitchFamily="34" charset="0"/>
                <a:cs typeface="Arial" pitchFamily="34" charset="0"/>
              </a:rPr>
              <a:t>у плазми. Стање може да се поправи ОГРАНИЧЕНИМ УНОСОМ ТЕЧНОСТИ око 200-300 мл дневно. </a:t>
            </a:r>
            <a:endParaRPr lang="sr-Cyrl-RS" dirty="0" smtClean="0">
              <a:latin typeface="Arial" pitchFamily="34" charset="0"/>
              <a:cs typeface="Arial" pitchFamily="34" charset="0"/>
            </a:endParaRPr>
          </a:p>
          <a:p>
            <a:pPr marL="0" indent="0">
              <a:buNone/>
            </a:pPr>
            <a:endParaRPr lang="sr-Cyrl-RS" dirty="0">
              <a:latin typeface="Arial" pitchFamily="34" charset="0"/>
              <a:cs typeface="Arial" pitchFamily="34" charset="0"/>
            </a:endParaRPr>
          </a:p>
          <a:p>
            <a:pPr marL="0" indent="0">
              <a:buNone/>
            </a:pPr>
            <a:r>
              <a:rPr lang="sr-Cyrl-RS" dirty="0" smtClean="0">
                <a:latin typeface="Arial" pitchFamily="34" charset="0"/>
                <a:cs typeface="Arial" pitchFamily="34" charset="0"/>
              </a:rPr>
              <a:t>ДАВАЊЕ </a:t>
            </a:r>
            <a:r>
              <a:rPr lang="sr-Cyrl-RS" dirty="0">
                <a:latin typeface="Arial" pitchFamily="34" charset="0"/>
                <a:cs typeface="Arial" pitchFamily="34" charset="0"/>
              </a:rPr>
              <a:t>СОЛИ мора бити опрезно јер ако давањем соли дође до наглог пораста осмоларности екстрацелуларног простора, сада овај простор има већу концентрацију и повлачи воду из интрацелуларног простора што може да доведе до ЕДЕМА ПЛУЋА. </a:t>
            </a:r>
            <a:endParaRPr lang="sr-Latn-RS" dirty="0">
              <a:latin typeface="Arial" pitchFamily="34" charset="0"/>
              <a:cs typeface="Arial" pitchFamily="34" charset="0"/>
            </a:endParaRPr>
          </a:p>
          <a:p>
            <a:endParaRPr lang="sr-Latn-RS" dirty="0">
              <a:latin typeface="Arial" pitchFamily="34" charset="0"/>
              <a:cs typeface="Arial" pitchFamily="34" charset="0"/>
            </a:endParaRPr>
          </a:p>
        </p:txBody>
      </p:sp>
    </p:spTree>
    <p:extLst>
      <p:ext uri="{BB962C8B-B14F-4D97-AF65-F5344CB8AC3E}">
        <p14:creationId xmlns:p14="http://schemas.microsoft.com/office/powerpoint/2010/main" val="40806261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80696"/>
          </a:xfrm>
        </p:spPr>
        <p:txBody>
          <a:bodyPr>
            <a:normAutofit fontScale="90000"/>
          </a:bodyPr>
          <a:lstStyle/>
          <a:p>
            <a:r>
              <a:rPr lang="sr-Cyrl-RS" dirty="0" smtClean="0">
                <a:latin typeface="+mj-lt"/>
              </a:rPr>
              <a:t>Приказ случаја 1</a:t>
            </a:r>
            <a:br>
              <a:rPr lang="sr-Cyrl-RS" dirty="0" smtClean="0">
                <a:latin typeface="+mj-lt"/>
              </a:rPr>
            </a:br>
            <a:endParaRPr lang="sr-Latn-RS" dirty="0">
              <a:latin typeface="+mj-lt"/>
            </a:endParaRPr>
          </a:p>
        </p:txBody>
      </p:sp>
      <p:sp>
        <p:nvSpPr>
          <p:cNvPr id="3" name="Content Placeholder 2"/>
          <p:cNvSpPr>
            <a:spLocks noGrp="1"/>
          </p:cNvSpPr>
          <p:nvPr>
            <p:ph idx="1"/>
          </p:nvPr>
        </p:nvSpPr>
        <p:spPr>
          <a:xfrm>
            <a:off x="457200" y="980728"/>
            <a:ext cx="8229600" cy="5616624"/>
          </a:xfrm>
        </p:spPr>
        <p:txBody>
          <a:bodyPr>
            <a:normAutofit/>
          </a:bodyPr>
          <a:lstStyle/>
          <a:p>
            <a:r>
              <a:rPr lang="sr-Cyrl-RS" dirty="0" smtClean="0">
                <a:latin typeface="+mj-lt"/>
              </a:rPr>
              <a:t>Мушкарац стар 32 године примљен је у болницу због трауме главе и потреса мозга које је задобио у саобраћајној несрећи. Пацијент је стабилизован на пријему и пребачен је на одељење интензивне неге ради даљег праћења. Поред СТ снимка главе који указује на мањи церебрални едем, примећено је да количина урина коју је пацијент излучио износи 6,200 мл. У терапији пацијенту није преписан ниједан диуретик. Одређивање осмолалности урина је спроведено и резултати указују да је осмолалност врло ниска и да бубрези не концентрују урин.</a:t>
            </a:r>
            <a:endParaRPr lang="sr-Latn-RS" dirty="0">
              <a:latin typeface="+mj-lt"/>
            </a:endParaRPr>
          </a:p>
        </p:txBody>
      </p:sp>
    </p:spTree>
    <p:extLst>
      <p:ext uri="{BB962C8B-B14F-4D97-AF65-F5344CB8AC3E}">
        <p14:creationId xmlns:p14="http://schemas.microsoft.com/office/powerpoint/2010/main" val="20084479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88640"/>
            <a:ext cx="8784976" cy="6552728"/>
          </a:xfrm>
        </p:spPr>
        <p:txBody>
          <a:bodyPr>
            <a:normAutofit/>
          </a:bodyPr>
          <a:lstStyle/>
          <a:p>
            <a:endParaRPr lang="en-US" sz="2800" dirty="0" smtClean="0">
              <a:latin typeface="+mj-lt"/>
              <a:cs typeface="Arial" pitchFamily="34" charset="0"/>
            </a:endParaRPr>
          </a:p>
          <a:p>
            <a:endParaRPr lang="en-US" sz="2800" dirty="0">
              <a:latin typeface="+mj-lt"/>
              <a:cs typeface="Arial" pitchFamily="34" charset="0"/>
            </a:endParaRPr>
          </a:p>
          <a:p>
            <a:endParaRPr lang="en-US" sz="2800" dirty="0" smtClean="0">
              <a:latin typeface="+mj-lt"/>
              <a:cs typeface="Arial" pitchFamily="34" charset="0"/>
            </a:endParaRPr>
          </a:p>
          <a:p>
            <a:endParaRPr lang="en-US" sz="2800" dirty="0">
              <a:latin typeface="+mj-lt"/>
              <a:cs typeface="Arial" pitchFamily="34" charset="0"/>
            </a:endParaRPr>
          </a:p>
          <a:p>
            <a:r>
              <a:rPr lang="sr-Cyrl-RS" sz="2800" dirty="0" smtClean="0">
                <a:latin typeface="+mj-lt"/>
                <a:cs typeface="Arial" pitchFamily="34" charset="0"/>
              </a:rPr>
              <a:t>Питања:</a:t>
            </a:r>
          </a:p>
          <a:p>
            <a:r>
              <a:rPr lang="sr-Cyrl-RS" sz="2800" dirty="0" smtClean="0">
                <a:latin typeface="+mj-lt"/>
                <a:cs typeface="Arial" pitchFamily="34" charset="0"/>
              </a:rPr>
              <a:t>Које обољење резултује излучивањем повећаних количина разблаженог урина?</a:t>
            </a:r>
          </a:p>
          <a:p>
            <a:r>
              <a:rPr lang="sr-Cyrl-RS" sz="2800" dirty="0" smtClean="0">
                <a:latin typeface="+mj-lt"/>
                <a:cs typeface="Arial" pitchFamily="34" charset="0"/>
              </a:rPr>
              <a:t>Који је биохемијски механизам настанка, тачније губитка способности бубрега да концентрују урин?</a:t>
            </a:r>
          </a:p>
          <a:p>
            <a:endParaRPr lang="sr-Cyrl-RS" sz="2800" dirty="0">
              <a:latin typeface="+mj-lt"/>
              <a:cs typeface="Arial" pitchFamily="34" charset="0"/>
            </a:endParaRPr>
          </a:p>
        </p:txBody>
      </p:sp>
    </p:spTree>
    <p:extLst>
      <p:ext uri="{BB962C8B-B14F-4D97-AF65-F5344CB8AC3E}">
        <p14:creationId xmlns:p14="http://schemas.microsoft.com/office/powerpoint/2010/main" val="13416542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8964488" cy="576064"/>
          </a:xfrm>
        </p:spPr>
        <p:txBody>
          <a:bodyPr>
            <a:normAutofit/>
          </a:bodyPr>
          <a:lstStyle/>
          <a:p>
            <a:r>
              <a:rPr lang="sr-Latn-RS" sz="2400" dirty="0" smtClean="0">
                <a:latin typeface="+mj-lt"/>
                <a:cs typeface="Arial" pitchFamily="34" charset="0"/>
              </a:rPr>
              <a:t> </a:t>
            </a:r>
            <a:r>
              <a:rPr lang="sr-Cyrl-RS" sz="2400" b="1" dirty="0" smtClean="0">
                <a:latin typeface="+mj-lt"/>
                <a:cs typeface="Arial" pitchFamily="34" charset="0"/>
              </a:rPr>
              <a:t>Приказ случаја 2</a:t>
            </a:r>
            <a:endParaRPr lang="sr-Latn-RS" sz="2400" dirty="0">
              <a:latin typeface="+mj-lt"/>
            </a:endParaRPr>
          </a:p>
        </p:txBody>
      </p:sp>
      <p:sp>
        <p:nvSpPr>
          <p:cNvPr id="3" name="Content Placeholder 2"/>
          <p:cNvSpPr>
            <a:spLocks noGrp="1"/>
          </p:cNvSpPr>
          <p:nvPr>
            <p:ph idx="1"/>
          </p:nvPr>
        </p:nvSpPr>
        <p:spPr>
          <a:xfrm>
            <a:off x="0" y="1124744"/>
            <a:ext cx="9036496" cy="5544616"/>
          </a:xfrm>
        </p:spPr>
        <p:txBody>
          <a:bodyPr>
            <a:normAutofit fontScale="85000" lnSpcReduction="10000"/>
          </a:bodyPr>
          <a:lstStyle/>
          <a:p>
            <a:r>
              <a:rPr lang="sr-Latn-RS" dirty="0" smtClean="0">
                <a:latin typeface="+mj-lt"/>
              </a:rPr>
              <a:t>Na</a:t>
            </a:r>
            <a:r>
              <a:rPr lang="sr-Latn-RS" dirty="0">
                <a:latin typeface="+mj-lt"/>
              </a:rPr>
              <a:t>+ 107 </a:t>
            </a:r>
            <a:r>
              <a:rPr lang="sr-Cyrl-RS" dirty="0" smtClean="0">
                <a:latin typeface="+mj-lt"/>
              </a:rPr>
              <a:t>         референтне вредности </a:t>
            </a:r>
            <a:r>
              <a:rPr lang="sr-Latn-RS" dirty="0" smtClean="0">
                <a:latin typeface="+mj-lt"/>
              </a:rPr>
              <a:t>134–144 </a:t>
            </a:r>
            <a:r>
              <a:rPr lang="sr-Latn-RS" dirty="0">
                <a:latin typeface="+mj-lt"/>
              </a:rPr>
              <a:t>mEq/L</a:t>
            </a:r>
          </a:p>
          <a:p>
            <a:r>
              <a:rPr lang="sr-Latn-RS" dirty="0">
                <a:latin typeface="+mj-lt"/>
              </a:rPr>
              <a:t>K+ .1 </a:t>
            </a:r>
            <a:r>
              <a:rPr lang="sr-Cyrl-RS" dirty="0" smtClean="0">
                <a:latin typeface="+mj-lt"/>
              </a:rPr>
              <a:t>        референтне </a:t>
            </a:r>
            <a:r>
              <a:rPr lang="sr-Cyrl-RS" dirty="0">
                <a:latin typeface="+mj-lt"/>
              </a:rPr>
              <a:t>вредности </a:t>
            </a:r>
            <a:r>
              <a:rPr lang="sr-Latn-RS" dirty="0" smtClean="0">
                <a:latin typeface="+mj-lt"/>
              </a:rPr>
              <a:t>3.5–5.1 </a:t>
            </a:r>
            <a:r>
              <a:rPr lang="sr-Latn-RS" dirty="0">
                <a:latin typeface="+mj-lt"/>
              </a:rPr>
              <a:t>mEq/L</a:t>
            </a:r>
          </a:p>
          <a:p>
            <a:r>
              <a:rPr lang="sr-Latn-RS" dirty="0">
                <a:latin typeface="+mj-lt"/>
              </a:rPr>
              <a:t>Cl- 68 </a:t>
            </a:r>
            <a:r>
              <a:rPr lang="sr-Cyrl-RS" dirty="0" smtClean="0">
                <a:latin typeface="+mj-lt"/>
              </a:rPr>
              <a:t>            референтне </a:t>
            </a:r>
            <a:r>
              <a:rPr lang="sr-Cyrl-RS" dirty="0">
                <a:latin typeface="+mj-lt"/>
              </a:rPr>
              <a:t>вредности </a:t>
            </a:r>
            <a:r>
              <a:rPr lang="sr-Latn-RS" dirty="0" smtClean="0">
                <a:latin typeface="+mj-lt"/>
              </a:rPr>
              <a:t>96–108 </a:t>
            </a:r>
            <a:r>
              <a:rPr lang="sr-Latn-RS" dirty="0">
                <a:latin typeface="+mj-lt"/>
              </a:rPr>
              <a:t>mEq/L</a:t>
            </a:r>
          </a:p>
          <a:p>
            <a:r>
              <a:rPr lang="sr-Latn-RS" dirty="0">
                <a:latin typeface="+mj-lt"/>
              </a:rPr>
              <a:t>TCO2 </a:t>
            </a:r>
            <a:r>
              <a:rPr lang="sr-Latn-RS" dirty="0" smtClean="0">
                <a:latin typeface="+mj-lt"/>
              </a:rPr>
              <a:t>13</a:t>
            </a:r>
            <a:r>
              <a:rPr lang="sr-Cyrl-RS" dirty="0" smtClean="0">
                <a:latin typeface="+mj-lt"/>
              </a:rPr>
              <a:t>           </a:t>
            </a:r>
            <a:r>
              <a:rPr lang="sr-Cyrl-RS" dirty="0">
                <a:latin typeface="+mj-lt"/>
              </a:rPr>
              <a:t>референтне вредности</a:t>
            </a:r>
            <a:r>
              <a:rPr lang="sr-Latn-RS" dirty="0" smtClean="0">
                <a:latin typeface="+mj-lt"/>
              </a:rPr>
              <a:t> </a:t>
            </a:r>
            <a:r>
              <a:rPr lang="sr-Latn-RS" dirty="0">
                <a:latin typeface="+mj-lt"/>
              </a:rPr>
              <a:t>22–30 mEq/L</a:t>
            </a:r>
          </a:p>
          <a:p>
            <a:r>
              <a:rPr lang="sr-Cyrl-RS" dirty="0" smtClean="0">
                <a:latin typeface="+mj-lt"/>
              </a:rPr>
              <a:t>Анјонска пукотина </a:t>
            </a:r>
            <a:r>
              <a:rPr lang="sr-Latn-RS" dirty="0" smtClean="0">
                <a:latin typeface="+mj-lt"/>
              </a:rPr>
              <a:t>26 </a:t>
            </a:r>
            <a:r>
              <a:rPr lang="sr-Cyrl-RS" dirty="0" smtClean="0">
                <a:latin typeface="+mj-lt"/>
              </a:rPr>
              <a:t>       референтне </a:t>
            </a:r>
            <a:r>
              <a:rPr lang="sr-Cyrl-RS" dirty="0">
                <a:latin typeface="+mj-lt"/>
              </a:rPr>
              <a:t>вредности </a:t>
            </a:r>
            <a:r>
              <a:rPr lang="sr-Latn-RS" dirty="0" smtClean="0">
                <a:latin typeface="+mj-lt"/>
              </a:rPr>
              <a:t>4–14</a:t>
            </a:r>
            <a:endParaRPr lang="sr-Latn-RS" dirty="0">
              <a:latin typeface="+mj-lt"/>
            </a:endParaRPr>
          </a:p>
          <a:p>
            <a:r>
              <a:rPr lang="sr-Latn-RS" dirty="0">
                <a:latin typeface="+mj-lt"/>
              </a:rPr>
              <a:t>BUN </a:t>
            </a:r>
            <a:r>
              <a:rPr lang="sr-Latn-RS" dirty="0" smtClean="0">
                <a:latin typeface="+mj-lt"/>
              </a:rPr>
              <a:t>32</a:t>
            </a:r>
            <a:r>
              <a:rPr lang="sr-Cyrl-RS" dirty="0" smtClean="0">
                <a:latin typeface="+mj-lt"/>
              </a:rPr>
              <a:t>             </a:t>
            </a:r>
            <a:r>
              <a:rPr lang="sr-Cyrl-RS" dirty="0">
                <a:latin typeface="+mj-lt"/>
              </a:rPr>
              <a:t>референтне вредности</a:t>
            </a:r>
            <a:r>
              <a:rPr lang="sr-Latn-RS" dirty="0" smtClean="0">
                <a:latin typeface="+mj-lt"/>
              </a:rPr>
              <a:t> </a:t>
            </a:r>
            <a:r>
              <a:rPr lang="sr-Latn-RS" dirty="0">
                <a:latin typeface="+mj-lt"/>
              </a:rPr>
              <a:t>7–18 mg/dL</a:t>
            </a:r>
          </a:p>
          <a:p>
            <a:r>
              <a:rPr lang="sr-Cyrl-RS" dirty="0" smtClean="0">
                <a:latin typeface="+mj-lt"/>
              </a:rPr>
              <a:t>Креатинин</a:t>
            </a:r>
            <a:r>
              <a:rPr lang="sr-Latn-RS" dirty="0" smtClean="0">
                <a:latin typeface="+mj-lt"/>
              </a:rPr>
              <a:t> 3.2</a:t>
            </a:r>
            <a:r>
              <a:rPr lang="sr-Cyrl-RS" dirty="0">
                <a:latin typeface="+mj-lt"/>
              </a:rPr>
              <a:t> </a:t>
            </a:r>
            <a:r>
              <a:rPr lang="sr-Cyrl-RS" dirty="0" smtClean="0">
                <a:latin typeface="+mj-lt"/>
              </a:rPr>
              <a:t>        референтне </a:t>
            </a:r>
            <a:r>
              <a:rPr lang="sr-Cyrl-RS" dirty="0">
                <a:latin typeface="+mj-lt"/>
              </a:rPr>
              <a:t>вредности</a:t>
            </a:r>
            <a:r>
              <a:rPr lang="sr-Latn-RS" dirty="0" smtClean="0">
                <a:latin typeface="+mj-lt"/>
              </a:rPr>
              <a:t> </a:t>
            </a:r>
            <a:r>
              <a:rPr lang="sr-Latn-RS" dirty="0">
                <a:latin typeface="+mj-lt"/>
              </a:rPr>
              <a:t>0.8–1.2 mg/dL</a:t>
            </a:r>
          </a:p>
          <a:p>
            <a:r>
              <a:rPr lang="sr-Cyrl-RS" dirty="0" smtClean="0">
                <a:latin typeface="+mj-lt"/>
              </a:rPr>
              <a:t>Глукоза</a:t>
            </a:r>
            <a:r>
              <a:rPr lang="sr-Latn-RS" dirty="0" smtClean="0">
                <a:latin typeface="+mj-lt"/>
              </a:rPr>
              <a:t> </a:t>
            </a:r>
            <a:r>
              <a:rPr lang="sr-Latn-RS" dirty="0">
                <a:latin typeface="+mj-lt"/>
              </a:rPr>
              <a:t>&gt;</a:t>
            </a:r>
            <a:r>
              <a:rPr lang="sr-Latn-RS" dirty="0" smtClean="0">
                <a:latin typeface="+mj-lt"/>
              </a:rPr>
              <a:t>2100</a:t>
            </a:r>
            <a:r>
              <a:rPr lang="sr-Cyrl-RS" dirty="0">
                <a:latin typeface="+mj-lt"/>
              </a:rPr>
              <a:t> </a:t>
            </a:r>
            <a:r>
              <a:rPr lang="sr-Cyrl-RS" dirty="0" smtClean="0">
                <a:latin typeface="+mj-lt"/>
              </a:rPr>
              <a:t>         референтне </a:t>
            </a:r>
            <a:r>
              <a:rPr lang="sr-Cyrl-RS" dirty="0">
                <a:latin typeface="+mj-lt"/>
              </a:rPr>
              <a:t>вредности</a:t>
            </a:r>
            <a:r>
              <a:rPr lang="sr-Latn-RS" dirty="0" smtClean="0">
                <a:latin typeface="+mj-lt"/>
              </a:rPr>
              <a:t> </a:t>
            </a:r>
            <a:r>
              <a:rPr lang="sr-Latn-RS" dirty="0">
                <a:latin typeface="+mj-lt"/>
              </a:rPr>
              <a:t>65–110 mg/dL</a:t>
            </a:r>
          </a:p>
          <a:p>
            <a:r>
              <a:rPr lang="sr-Latn-RS" dirty="0" smtClean="0">
                <a:latin typeface="+mj-lt"/>
              </a:rPr>
              <a:t>C-</a:t>
            </a:r>
            <a:r>
              <a:rPr lang="sr-Cyrl-RS" dirty="0" smtClean="0">
                <a:latin typeface="+mj-lt"/>
              </a:rPr>
              <a:t>пептид</a:t>
            </a:r>
            <a:r>
              <a:rPr lang="sr-Latn-RS" dirty="0" smtClean="0">
                <a:latin typeface="+mj-lt"/>
              </a:rPr>
              <a:t> 1.1</a:t>
            </a:r>
            <a:r>
              <a:rPr lang="sr-Cyrl-RS" dirty="0" smtClean="0">
                <a:latin typeface="+mj-lt"/>
              </a:rPr>
              <a:t>           </a:t>
            </a:r>
            <a:r>
              <a:rPr lang="sr-Latn-RS" dirty="0" smtClean="0">
                <a:latin typeface="+mj-lt"/>
              </a:rPr>
              <a:t> </a:t>
            </a:r>
            <a:r>
              <a:rPr lang="sr-Cyrl-RS" dirty="0">
                <a:latin typeface="+mj-lt"/>
              </a:rPr>
              <a:t>референтне вредности </a:t>
            </a:r>
            <a:r>
              <a:rPr lang="sr-Latn-RS" dirty="0" smtClean="0">
                <a:latin typeface="+mj-lt"/>
              </a:rPr>
              <a:t>0.9–7.1 </a:t>
            </a:r>
            <a:r>
              <a:rPr lang="sr-Latn-RS" dirty="0">
                <a:latin typeface="+mj-lt"/>
              </a:rPr>
              <a:t>ng/mL</a:t>
            </a:r>
          </a:p>
          <a:p>
            <a:r>
              <a:rPr lang="sr-Cyrl-RS" dirty="0" smtClean="0">
                <a:latin typeface="+mj-lt"/>
              </a:rPr>
              <a:t>Јонизовани</a:t>
            </a:r>
            <a:r>
              <a:rPr lang="sr-Latn-RS" dirty="0" smtClean="0">
                <a:latin typeface="+mj-lt"/>
              </a:rPr>
              <a:t> </a:t>
            </a:r>
            <a:r>
              <a:rPr lang="sr-Latn-RS" dirty="0">
                <a:latin typeface="+mj-lt"/>
              </a:rPr>
              <a:t>Ca2+ </a:t>
            </a:r>
            <a:r>
              <a:rPr lang="sr-Latn-RS" dirty="0" smtClean="0">
                <a:latin typeface="+mj-lt"/>
              </a:rPr>
              <a:t>0.72</a:t>
            </a:r>
            <a:r>
              <a:rPr lang="sr-Cyrl-RS" dirty="0" smtClean="0">
                <a:latin typeface="+mj-lt"/>
              </a:rPr>
              <a:t>      </a:t>
            </a:r>
            <a:r>
              <a:rPr lang="sr-Cyrl-RS" dirty="0">
                <a:latin typeface="+mj-lt"/>
              </a:rPr>
              <a:t>референтне вредности</a:t>
            </a:r>
            <a:r>
              <a:rPr lang="sr-Latn-RS" dirty="0" smtClean="0">
                <a:latin typeface="+mj-lt"/>
              </a:rPr>
              <a:t> </a:t>
            </a:r>
            <a:r>
              <a:rPr lang="sr-Latn-RS" dirty="0">
                <a:latin typeface="+mj-lt"/>
              </a:rPr>
              <a:t>1.12–1.32 mmol/L</a:t>
            </a:r>
          </a:p>
          <a:p>
            <a:r>
              <a:rPr lang="sr-Cyrl-RS" dirty="0" smtClean="0">
                <a:latin typeface="+mj-lt"/>
              </a:rPr>
              <a:t>Хемоглобин</a:t>
            </a:r>
            <a:r>
              <a:rPr lang="sr-Latn-RS" dirty="0" smtClean="0">
                <a:latin typeface="+mj-lt"/>
              </a:rPr>
              <a:t> </a:t>
            </a:r>
            <a:r>
              <a:rPr lang="sr-Latn-RS" dirty="0">
                <a:latin typeface="+mj-lt"/>
              </a:rPr>
              <a:t>A1c </a:t>
            </a:r>
            <a:r>
              <a:rPr lang="sr-Latn-RS" dirty="0" smtClean="0">
                <a:latin typeface="+mj-lt"/>
              </a:rPr>
              <a:t>12.4</a:t>
            </a:r>
            <a:r>
              <a:rPr lang="sr-Cyrl-RS" dirty="0" smtClean="0">
                <a:latin typeface="+mj-lt"/>
              </a:rPr>
              <a:t>           референтне </a:t>
            </a:r>
            <a:r>
              <a:rPr lang="sr-Cyrl-RS" dirty="0">
                <a:latin typeface="+mj-lt"/>
              </a:rPr>
              <a:t>вредности</a:t>
            </a:r>
            <a:r>
              <a:rPr lang="sr-Latn-RS" dirty="0" smtClean="0">
                <a:latin typeface="+mj-lt"/>
              </a:rPr>
              <a:t> </a:t>
            </a:r>
            <a:r>
              <a:rPr lang="sr-Latn-RS" dirty="0">
                <a:latin typeface="+mj-lt"/>
              </a:rPr>
              <a:t>4.4–6.4%</a:t>
            </a:r>
          </a:p>
          <a:p>
            <a:r>
              <a:rPr lang="sr-Cyrl-RS" dirty="0" smtClean="0">
                <a:latin typeface="+mj-lt"/>
              </a:rPr>
              <a:t>Млечна кислеина</a:t>
            </a:r>
            <a:r>
              <a:rPr lang="sr-Latn-RS" dirty="0" smtClean="0">
                <a:latin typeface="+mj-lt"/>
              </a:rPr>
              <a:t> 9</a:t>
            </a:r>
            <a:r>
              <a:rPr lang="sr-Cyrl-RS" dirty="0" smtClean="0">
                <a:latin typeface="+mj-lt"/>
              </a:rPr>
              <a:t>         </a:t>
            </a:r>
            <a:r>
              <a:rPr lang="sr-Cyrl-RS" dirty="0">
                <a:latin typeface="+mj-lt"/>
              </a:rPr>
              <a:t>референтне вредности</a:t>
            </a:r>
            <a:r>
              <a:rPr lang="sr-Latn-RS" dirty="0" smtClean="0">
                <a:latin typeface="+mj-lt"/>
              </a:rPr>
              <a:t> </a:t>
            </a:r>
            <a:r>
              <a:rPr lang="sr-Latn-RS" dirty="0">
                <a:latin typeface="+mj-lt"/>
              </a:rPr>
              <a:t>0.2–2.0 mmol/L</a:t>
            </a:r>
          </a:p>
          <a:p>
            <a:r>
              <a:rPr lang="sr-Cyrl-RS" dirty="0" smtClean="0">
                <a:latin typeface="+mj-lt"/>
              </a:rPr>
              <a:t>Липаза</a:t>
            </a:r>
            <a:r>
              <a:rPr lang="sr-Latn-RS" dirty="0" smtClean="0">
                <a:latin typeface="+mj-lt"/>
              </a:rPr>
              <a:t> 1485</a:t>
            </a:r>
            <a:r>
              <a:rPr lang="sr-Cyrl-RS" dirty="0">
                <a:latin typeface="+mj-lt"/>
              </a:rPr>
              <a:t> </a:t>
            </a:r>
            <a:r>
              <a:rPr lang="sr-Cyrl-RS" dirty="0" smtClean="0">
                <a:latin typeface="+mj-lt"/>
              </a:rPr>
              <a:t>             референтне </a:t>
            </a:r>
            <a:r>
              <a:rPr lang="sr-Cyrl-RS" dirty="0">
                <a:latin typeface="+mj-lt"/>
              </a:rPr>
              <a:t>вредности</a:t>
            </a:r>
            <a:r>
              <a:rPr lang="sr-Latn-RS" dirty="0" smtClean="0">
                <a:latin typeface="+mj-lt"/>
              </a:rPr>
              <a:t> </a:t>
            </a:r>
            <a:r>
              <a:rPr lang="sr-Latn-RS" dirty="0">
                <a:latin typeface="+mj-lt"/>
              </a:rPr>
              <a:t>8–57 units/L</a:t>
            </a:r>
          </a:p>
          <a:p>
            <a:r>
              <a:rPr lang="sr-Cyrl-RS" dirty="0" smtClean="0">
                <a:latin typeface="+mj-lt"/>
              </a:rPr>
              <a:t>Амилаза</a:t>
            </a:r>
            <a:r>
              <a:rPr lang="sr-Latn-RS" dirty="0" smtClean="0">
                <a:latin typeface="+mj-lt"/>
              </a:rPr>
              <a:t> 809</a:t>
            </a:r>
            <a:r>
              <a:rPr lang="sr-Cyrl-RS" dirty="0">
                <a:latin typeface="+mj-lt"/>
              </a:rPr>
              <a:t> </a:t>
            </a:r>
            <a:r>
              <a:rPr lang="sr-Cyrl-RS" dirty="0" smtClean="0">
                <a:latin typeface="+mj-lt"/>
              </a:rPr>
              <a:t>        референтне </a:t>
            </a:r>
            <a:r>
              <a:rPr lang="sr-Cyrl-RS" dirty="0">
                <a:latin typeface="+mj-lt"/>
              </a:rPr>
              <a:t>вредности</a:t>
            </a:r>
            <a:r>
              <a:rPr lang="sr-Latn-RS" dirty="0" smtClean="0">
                <a:latin typeface="+mj-lt"/>
              </a:rPr>
              <a:t> </a:t>
            </a:r>
            <a:r>
              <a:rPr lang="sr-Latn-RS" dirty="0">
                <a:latin typeface="+mj-lt"/>
              </a:rPr>
              <a:t>25–115 units/L</a:t>
            </a:r>
          </a:p>
        </p:txBody>
      </p:sp>
    </p:spTree>
    <p:extLst>
      <p:ext uri="{BB962C8B-B14F-4D97-AF65-F5344CB8AC3E}">
        <p14:creationId xmlns:p14="http://schemas.microsoft.com/office/powerpoint/2010/main" val="28482278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88640"/>
            <a:ext cx="8712968" cy="6552728"/>
          </a:xfrm>
        </p:spPr>
        <p:txBody>
          <a:bodyPr>
            <a:normAutofit fontScale="85000" lnSpcReduction="10000"/>
          </a:bodyPr>
          <a:lstStyle/>
          <a:p>
            <a:pPr marL="0" indent="0">
              <a:buNone/>
            </a:pPr>
            <a:r>
              <a:rPr lang="sr-Cyrl-RS" dirty="0" smtClean="0">
                <a:latin typeface="+mj-lt"/>
              </a:rPr>
              <a:t>Пацијент стар 52 године примљен је у болницу услед учесталих вртоглавица и слабости. Пацијент наводи податак да су се симптоми погоршали последњих месеци, такође наводи податак да узима веће количине течности и да чешће мокри. Пацијент негира болове у пределу бубрега имокраћних канала, негира бол у грудима, повраћање, дијареју и поспаност. Од ранијих обољења пацијент наводи податак да болује од нефролитијазе, хипертензије и бенигне хиперплазије простате. У терапији пацијент наводи да узима следеће лекове: лизиноприл, алопуринол и флексерил. На пријему пацијент је летаргичан, поспан, присутан је бол у епигастријуму, хипотензија и тахикардија.</a:t>
            </a:r>
          </a:p>
          <a:p>
            <a:pPr marL="0" indent="0">
              <a:buNone/>
            </a:pPr>
            <a:r>
              <a:rPr lang="sr-Cyrl-RS" dirty="0" smtClean="0">
                <a:latin typeface="+mj-lt"/>
              </a:rPr>
              <a:t>Питања:</a:t>
            </a:r>
          </a:p>
          <a:p>
            <a:pPr marL="514350" indent="-514350">
              <a:buAutoNum type="arabicPeriod"/>
            </a:pPr>
            <a:r>
              <a:rPr lang="sr-Cyrl-RS" dirty="0" smtClean="0">
                <a:latin typeface="+mj-lt"/>
              </a:rPr>
              <a:t>Који од наведених лабораторијских и клиничких резултата су најзначајнији код овог пацијента?</a:t>
            </a:r>
          </a:p>
          <a:p>
            <a:pPr marL="0" indent="0">
              <a:buNone/>
            </a:pPr>
            <a:r>
              <a:rPr lang="sr-Cyrl-RS" dirty="0" smtClean="0">
                <a:latin typeface="+mj-lt"/>
              </a:rPr>
              <a:t>2. Који параметри у лабораторијским анализама указују на метаболичку ацидозу</a:t>
            </a:r>
            <a:r>
              <a:rPr lang="sr-Cyrl-RS" dirty="0">
                <a:latin typeface="+mj-lt"/>
              </a:rPr>
              <a:t> </a:t>
            </a:r>
            <a:r>
              <a:rPr lang="sr-Cyrl-RS" dirty="0" smtClean="0">
                <a:latin typeface="+mj-lt"/>
              </a:rPr>
              <a:t>и смањену гломеруларну филтрациону способност бубрега.</a:t>
            </a:r>
          </a:p>
          <a:p>
            <a:pPr marL="0" indent="0">
              <a:buNone/>
            </a:pPr>
            <a:r>
              <a:rPr lang="sr-Cyrl-RS" dirty="0" smtClean="0">
                <a:latin typeface="+mj-lt"/>
              </a:rPr>
              <a:t>3. Како се објашњава дилуциона хипонаремија код пацијента?</a:t>
            </a:r>
          </a:p>
          <a:p>
            <a:pPr marL="0" indent="0">
              <a:buNone/>
            </a:pPr>
            <a:r>
              <a:rPr lang="sr-Cyrl-RS" dirty="0" smtClean="0">
                <a:latin typeface="+mj-lt"/>
              </a:rPr>
              <a:t>4. Која је могућа диференцијална дијагноза?</a:t>
            </a:r>
            <a:endParaRPr lang="sr-Latn-RS" dirty="0">
              <a:latin typeface="+mj-lt"/>
            </a:endParaRPr>
          </a:p>
        </p:txBody>
      </p:sp>
    </p:spTree>
    <p:extLst>
      <p:ext uri="{BB962C8B-B14F-4D97-AF65-F5344CB8AC3E}">
        <p14:creationId xmlns:p14="http://schemas.microsoft.com/office/powerpoint/2010/main" val="31971080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6632"/>
            <a:ext cx="8229600" cy="722344"/>
          </a:xfrm>
        </p:spPr>
        <p:txBody>
          <a:bodyPr>
            <a:normAutofit/>
          </a:bodyPr>
          <a:lstStyle/>
          <a:p>
            <a:r>
              <a:rPr lang="sr-Cyrl-RS" sz="3200" dirty="0" smtClean="0">
                <a:latin typeface="+mj-lt"/>
                <a:cs typeface="Arial" pitchFamily="34" charset="0"/>
              </a:rPr>
              <a:t>Приказ случаја 3</a:t>
            </a:r>
            <a:endParaRPr lang="sr-Latn-RS" sz="3200" dirty="0">
              <a:latin typeface="+mj-lt"/>
              <a:cs typeface="Arial" pitchFamily="34" charset="0"/>
            </a:endParaRPr>
          </a:p>
        </p:txBody>
      </p:sp>
      <p:sp>
        <p:nvSpPr>
          <p:cNvPr id="3" name="Content Placeholder 2"/>
          <p:cNvSpPr>
            <a:spLocks noGrp="1"/>
          </p:cNvSpPr>
          <p:nvPr>
            <p:ph idx="1"/>
          </p:nvPr>
        </p:nvSpPr>
        <p:spPr>
          <a:xfrm>
            <a:off x="179512" y="836712"/>
            <a:ext cx="8784976" cy="5904656"/>
          </a:xfrm>
        </p:spPr>
        <p:txBody>
          <a:bodyPr>
            <a:normAutofit lnSpcReduction="10000"/>
          </a:bodyPr>
          <a:lstStyle/>
          <a:p>
            <a:r>
              <a:rPr lang="sr-Cyrl-RS" sz="1800" dirty="0" smtClean="0">
                <a:latin typeface="+mj-lt"/>
                <a:cs typeface="Arial" pitchFamily="34" charset="0"/>
              </a:rPr>
              <a:t>Пацијент стар 43. године примљен је у Ургенти центар због конвулзивних напада. Хетероанамнестички подаци указују да је сат времена пре пријема пацијент имао спазам десне руке, ноге и десне половине лица. Пацијент није губио свест и све време је одржавао комуникацију. Током транспорта је повраћао једном и једном се умокрио. Пацијент негира повреде главе и фебрилнс стања, али наводи податак да болује од хроничне психозе, епилепсије и хипертензије. </a:t>
            </a:r>
          </a:p>
          <a:p>
            <a:endParaRPr lang="sr-Cyrl-RS" sz="1800" dirty="0" smtClean="0">
              <a:latin typeface="+mj-lt"/>
              <a:cs typeface="Arial" pitchFamily="34" charset="0"/>
            </a:endParaRPr>
          </a:p>
          <a:p>
            <a:endParaRPr lang="sr-Cyrl-RS" sz="1800" dirty="0">
              <a:latin typeface="+mj-lt"/>
              <a:cs typeface="Arial" pitchFamily="34" charset="0"/>
            </a:endParaRPr>
          </a:p>
          <a:p>
            <a:endParaRPr lang="sr-Cyrl-RS" sz="1800" dirty="0" smtClean="0">
              <a:latin typeface="+mj-lt"/>
              <a:cs typeface="Arial" pitchFamily="34" charset="0"/>
            </a:endParaRPr>
          </a:p>
          <a:p>
            <a:endParaRPr lang="sr-Cyrl-RS" sz="1800" dirty="0">
              <a:latin typeface="+mj-lt"/>
              <a:cs typeface="Arial" pitchFamily="34" charset="0"/>
            </a:endParaRPr>
          </a:p>
          <a:p>
            <a:endParaRPr lang="sr-Cyrl-RS" sz="1800" dirty="0" smtClean="0">
              <a:latin typeface="+mj-lt"/>
              <a:cs typeface="Arial" pitchFamily="34" charset="0"/>
            </a:endParaRPr>
          </a:p>
          <a:p>
            <a:endParaRPr lang="sr-Cyrl-RS" sz="1800" dirty="0">
              <a:latin typeface="+mj-lt"/>
              <a:cs typeface="Arial" pitchFamily="34" charset="0"/>
            </a:endParaRPr>
          </a:p>
          <a:p>
            <a:r>
              <a:rPr lang="sr-Cyrl-RS" sz="1800" dirty="0">
                <a:latin typeface="+mj-lt"/>
              </a:rPr>
              <a:t>У табели су дате вредности натријума од дана пријема до дана отпуста пацијента.</a:t>
            </a:r>
          </a:p>
          <a:p>
            <a:endParaRPr lang="sr-Cyrl-RS" sz="1800" dirty="0">
              <a:latin typeface="+mj-lt"/>
            </a:endParaRPr>
          </a:p>
          <a:p>
            <a:pPr marL="0" indent="0">
              <a:buNone/>
            </a:pPr>
            <a:r>
              <a:rPr lang="sr-Cyrl-RS" sz="1800" dirty="0">
                <a:latin typeface="+mj-lt"/>
              </a:rPr>
              <a:t>ПИТАЊА:</a:t>
            </a:r>
          </a:p>
          <a:p>
            <a:pPr marL="342900" indent="-342900">
              <a:buAutoNum type="arabicPeriod"/>
            </a:pPr>
            <a:r>
              <a:rPr lang="sr-Cyrl-RS" sz="1800" dirty="0" smtClean="0">
                <a:latin typeface="+mj-lt"/>
              </a:rPr>
              <a:t>Наведите </a:t>
            </a:r>
            <a:r>
              <a:rPr lang="sr-Cyrl-RS" sz="1800" dirty="0">
                <a:latin typeface="+mj-lt"/>
              </a:rPr>
              <a:t>диференцијалну дијагнозу?</a:t>
            </a:r>
          </a:p>
          <a:p>
            <a:pPr marL="342900" indent="-342900">
              <a:buAutoNum type="arabicPeriod"/>
            </a:pPr>
            <a:r>
              <a:rPr lang="sr-Cyrl-RS" sz="1800" dirty="0">
                <a:latin typeface="+mj-lt"/>
              </a:rPr>
              <a:t>Који су механизми који су довели до ниских серумских концентрација натријума?</a:t>
            </a:r>
          </a:p>
          <a:p>
            <a:pPr marL="342900" indent="-342900">
              <a:buAutoNum type="arabicPeriod"/>
            </a:pPr>
            <a:endParaRPr lang="sr-Cyrl-RS" sz="1800" dirty="0">
              <a:latin typeface="+mj-lt"/>
            </a:endParaRPr>
          </a:p>
          <a:p>
            <a:endParaRPr lang="sr-Cyrl-RS" sz="1800" dirty="0">
              <a:latin typeface="+mj-lt"/>
            </a:endParaRPr>
          </a:p>
          <a:p>
            <a:endParaRPr lang="sr-Cyrl-RS" sz="1800" dirty="0">
              <a:latin typeface="+mj-lt"/>
            </a:endParaRPr>
          </a:p>
          <a:p>
            <a:endParaRPr lang="sr-Latn-RS" sz="1800" dirty="0">
              <a:latin typeface="+mj-lt"/>
            </a:endParaRPr>
          </a:p>
          <a:p>
            <a:endParaRPr lang="sr-Latn-RS" sz="1800" dirty="0">
              <a:latin typeface="+mj-lt"/>
              <a:cs typeface="Arial" pitchFamily="34" charset="0"/>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493" y="2996952"/>
            <a:ext cx="8089312" cy="1756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62933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16632"/>
            <a:ext cx="8229600" cy="6624736"/>
          </a:xfrm>
        </p:spPr>
        <p:txBody>
          <a:bodyPr>
            <a:noAutofit/>
          </a:bodyPr>
          <a:lstStyle/>
          <a:p>
            <a:pPr>
              <a:buNone/>
            </a:pPr>
            <a:r>
              <a:rPr lang="sr-Cyrl-RS" sz="2300" dirty="0" smtClean="0">
                <a:latin typeface="+mj-lt"/>
              </a:rPr>
              <a:t>3. </a:t>
            </a:r>
            <a:r>
              <a:rPr lang="en-US" sz="2300" dirty="0" smtClean="0">
                <a:latin typeface="+mj-lt"/>
              </a:rPr>
              <a:t>СУПСТРАТ, ОДНОСНО ПРОИЗВОД ЕНЗИМСКИХ РЕАКЦИЈА</a:t>
            </a:r>
            <a:endParaRPr lang="sr-Cyrl-RS" sz="2300" dirty="0" smtClean="0">
              <a:latin typeface="+mj-lt"/>
            </a:endParaRPr>
          </a:p>
          <a:p>
            <a:pPr>
              <a:buNone/>
            </a:pPr>
            <a:endParaRPr lang="sr-Cyrl-RS" sz="2300" dirty="0" smtClean="0">
              <a:latin typeface="+mj-lt"/>
            </a:endParaRPr>
          </a:p>
          <a:p>
            <a:pPr>
              <a:buFontTx/>
              <a:buChar char="-"/>
            </a:pPr>
            <a:r>
              <a:rPr lang="en-US" sz="2300" dirty="0" smtClean="0">
                <a:latin typeface="+mj-lt"/>
              </a:rPr>
              <a:t>У </a:t>
            </a:r>
            <a:r>
              <a:rPr lang="en-US" sz="2300" dirty="0" err="1" smtClean="0">
                <a:latin typeface="+mj-lt"/>
              </a:rPr>
              <a:t>многим</a:t>
            </a:r>
            <a:r>
              <a:rPr lang="en-US" sz="2300" dirty="0" smtClean="0">
                <a:latin typeface="+mj-lt"/>
              </a:rPr>
              <a:t> </a:t>
            </a:r>
            <a:r>
              <a:rPr lang="en-US" sz="2300" dirty="0" err="1" smtClean="0">
                <a:latin typeface="+mj-lt"/>
              </a:rPr>
              <a:t>реакцијама</a:t>
            </a:r>
            <a:r>
              <a:rPr lang="en-US" sz="2300" dirty="0" smtClean="0">
                <a:latin typeface="+mj-lt"/>
              </a:rPr>
              <a:t> </a:t>
            </a:r>
            <a:r>
              <a:rPr lang="en-US" sz="2300" dirty="0" err="1" smtClean="0">
                <a:latin typeface="+mj-lt"/>
              </a:rPr>
              <a:t>метаболизма</a:t>
            </a:r>
            <a:r>
              <a:rPr lang="en-US" sz="2300" dirty="0">
                <a:latin typeface="+mj-lt"/>
              </a:rPr>
              <a:t> </a:t>
            </a:r>
            <a:r>
              <a:rPr lang="en-US" sz="2300" dirty="0" err="1" smtClean="0">
                <a:latin typeface="+mj-lt"/>
              </a:rPr>
              <a:t>вода</a:t>
            </a:r>
            <a:r>
              <a:rPr lang="sr-Latn-RS" sz="2300" dirty="0" smtClean="0">
                <a:latin typeface="+mj-lt"/>
              </a:rPr>
              <a:t> </a:t>
            </a:r>
            <a:r>
              <a:rPr lang="en-US" sz="2300" dirty="0" err="1" smtClean="0">
                <a:latin typeface="+mj-lt"/>
              </a:rPr>
              <a:t>учествује</a:t>
            </a:r>
            <a:r>
              <a:rPr lang="en-US" sz="2300" dirty="0" smtClean="0">
                <a:latin typeface="+mj-lt"/>
              </a:rPr>
              <a:t> </a:t>
            </a:r>
            <a:r>
              <a:rPr lang="en-US" sz="2300" dirty="0" err="1">
                <a:latin typeface="+mj-lt"/>
              </a:rPr>
              <a:t>као</a:t>
            </a:r>
            <a:r>
              <a:rPr lang="en-US" sz="2300" dirty="0">
                <a:latin typeface="+mj-lt"/>
              </a:rPr>
              <a:t> </a:t>
            </a:r>
            <a:r>
              <a:rPr lang="en-US" sz="2300" dirty="0" err="1" smtClean="0">
                <a:latin typeface="+mj-lt"/>
              </a:rPr>
              <a:t>реактант</a:t>
            </a:r>
            <a:r>
              <a:rPr lang="en-US" sz="2300" dirty="0" smtClean="0">
                <a:latin typeface="+mj-lt"/>
              </a:rPr>
              <a:t>: </a:t>
            </a:r>
            <a:r>
              <a:rPr lang="en-US" sz="2300" dirty="0" err="1" smtClean="0">
                <a:latin typeface="+mj-lt"/>
              </a:rPr>
              <a:t>хидролазе</a:t>
            </a:r>
            <a:r>
              <a:rPr lang="en-US" sz="2300" dirty="0" smtClean="0">
                <a:latin typeface="+mj-lt"/>
              </a:rPr>
              <a:t> и </a:t>
            </a:r>
            <a:r>
              <a:rPr lang="en-US" sz="2300" dirty="0" err="1" smtClean="0">
                <a:latin typeface="+mj-lt"/>
              </a:rPr>
              <a:t>хидратазе</a:t>
            </a:r>
            <a:r>
              <a:rPr lang="en-US" sz="2300" dirty="0" smtClean="0">
                <a:latin typeface="+mj-lt"/>
              </a:rPr>
              <a:t> </a:t>
            </a:r>
            <a:r>
              <a:rPr lang="en-US" sz="2300" dirty="0" err="1" smtClean="0">
                <a:latin typeface="+mj-lt"/>
              </a:rPr>
              <a:t>захтевају</a:t>
            </a:r>
            <a:r>
              <a:rPr lang="en-US" sz="2300" dirty="0" smtClean="0">
                <a:latin typeface="+mj-lt"/>
              </a:rPr>
              <a:t> </a:t>
            </a:r>
            <a:r>
              <a:rPr lang="en-US" sz="2300" dirty="0" err="1" smtClean="0">
                <a:latin typeface="+mj-lt"/>
              </a:rPr>
              <a:t>воду</a:t>
            </a:r>
            <a:r>
              <a:rPr lang="en-US" sz="2300" dirty="0" smtClean="0">
                <a:latin typeface="+mj-lt"/>
              </a:rPr>
              <a:t> </a:t>
            </a:r>
            <a:r>
              <a:rPr lang="en-US" sz="2300" dirty="0" err="1" smtClean="0">
                <a:latin typeface="+mj-lt"/>
              </a:rPr>
              <a:t>као</a:t>
            </a:r>
            <a:r>
              <a:rPr lang="en-US" sz="2300" dirty="0" smtClean="0">
                <a:latin typeface="+mj-lt"/>
              </a:rPr>
              <a:t> </a:t>
            </a:r>
            <a:r>
              <a:rPr lang="en-US" sz="2300" dirty="0" err="1" smtClean="0">
                <a:latin typeface="+mj-lt"/>
              </a:rPr>
              <a:t>косупстрат</a:t>
            </a:r>
            <a:r>
              <a:rPr lang="en-US" sz="2300" dirty="0" smtClean="0">
                <a:latin typeface="+mj-lt"/>
              </a:rPr>
              <a:t>, а у </a:t>
            </a:r>
            <a:r>
              <a:rPr lang="en-US" sz="2300" dirty="0" err="1" smtClean="0">
                <a:latin typeface="+mj-lt"/>
              </a:rPr>
              <a:t>реакцијама</a:t>
            </a:r>
            <a:r>
              <a:rPr lang="en-US" sz="2300" dirty="0" smtClean="0">
                <a:latin typeface="+mj-lt"/>
              </a:rPr>
              <a:t> </a:t>
            </a:r>
            <a:r>
              <a:rPr lang="en-US" sz="2300" dirty="0" err="1" smtClean="0">
                <a:latin typeface="+mj-lt"/>
              </a:rPr>
              <a:t>које</a:t>
            </a:r>
            <a:r>
              <a:rPr lang="en-US" sz="2300" dirty="0" smtClean="0">
                <a:latin typeface="+mj-lt"/>
              </a:rPr>
              <a:t> </a:t>
            </a:r>
            <a:r>
              <a:rPr lang="en-US" sz="2300" dirty="0" err="1" smtClean="0">
                <a:latin typeface="+mj-lt"/>
              </a:rPr>
              <a:t>катализују</a:t>
            </a:r>
            <a:r>
              <a:rPr lang="en-US" sz="2300" dirty="0" smtClean="0">
                <a:latin typeface="+mj-lt"/>
              </a:rPr>
              <a:t> </a:t>
            </a:r>
            <a:r>
              <a:rPr lang="en-US" sz="2300" dirty="0" err="1" smtClean="0">
                <a:latin typeface="+mj-lt"/>
              </a:rPr>
              <a:t>оксидазе</a:t>
            </a:r>
            <a:r>
              <a:rPr lang="en-US" sz="2300" dirty="0" smtClean="0">
                <a:latin typeface="+mj-lt"/>
              </a:rPr>
              <a:t> и </a:t>
            </a:r>
            <a:r>
              <a:rPr lang="en-US" sz="2300" dirty="0" err="1" smtClean="0">
                <a:latin typeface="+mj-lt"/>
              </a:rPr>
              <a:t>хидроксилазе</a:t>
            </a:r>
            <a:r>
              <a:rPr lang="en-US" sz="2300" dirty="0" smtClean="0">
                <a:latin typeface="+mj-lt"/>
              </a:rPr>
              <a:t>, </a:t>
            </a:r>
            <a:r>
              <a:rPr lang="en-US" sz="2300" dirty="0" err="1" smtClean="0">
                <a:latin typeface="+mj-lt"/>
              </a:rPr>
              <a:t>као</a:t>
            </a:r>
            <a:r>
              <a:rPr lang="en-US" sz="2300" dirty="0" smtClean="0">
                <a:latin typeface="+mj-lt"/>
              </a:rPr>
              <a:t> и у </a:t>
            </a:r>
            <a:r>
              <a:rPr lang="en-US" sz="2300" dirty="0" err="1" smtClean="0">
                <a:latin typeface="+mj-lt"/>
              </a:rPr>
              <a:t>реакцијама</a:t>
            </a:r>
            <a:r>
              <a:rPr lang="en-US" sz="2300" dirty="0" smtClean="0">
                <a:latin typeface="+mj-lt"/>
              </a:rPr>
              <a:t> </a:t>
            </a:r>
            <a:r>
              <a:rPr lang="en-US" sz="2300" dirty="0" err="1" smtClean="0">
                <a:latin typeface="+mj-lt"/>
              </a:rPr>
              <a:t>дисања</a:t>
            </a:r>
            <a:r>
              <a:rPr lang="en-US" sz="2300" dirty="0" smtClean="0">
                <a:latin typeface="+mj-lt"/>
              </a:rPr>
              <a:t> </a:t>
            </a:r>
            <a:r>
              <a:rPr lang="en-US" sz="2300" dirty="0" err="1">
                <a:latin typeface="+mj-lt"/>
              </a:rPr>
              <a:t>вода</a:t>
            </a:r>
            <a:r>
              <a:rPr lang="en-US" sz="2300" dirty="0">
                <a:latin typeface="+mj-lt"/>
              </a:rPr>
              <a:t> </a:t>
            </a:r>
            <a:r>
              <a:rPr lang="en-US" sz="2300" dirty="0" err="1">
                <a:latin typeface="+mj-lt"/>
              </a:rPr>
              <a:t>настаје</a:t>
            </a:r>
            <a:r>
              <a:rPr lang="en-US" sz="2300" dirty="0">
                <a:latin typeface="+mj-lt"/>
              </a:rPr>
              <a:t> </a:t>
            </a:r>
            <a:r>
              <a:rPr lang="en-US" sz="2300" dirty="0" err="1">
                <a:latin typeface="+mj-lt"/>
              </a:rPr>
              <a:t>као</a:t>
            </a:r>
            <a:r>
              <a:rPr lang="en-US" sz="2300" dirty="0">
                <a:latin typeface="+mj-lt"/>
              </a:rPr>
              <a:t> </a:t>
            </a:r>
            <a:r>
              <a:rPr lang="en-US" sz="2300" dirty="0" err="1" smtClean="0">
                <a:latin typeface="+mj-lt"/>
              </a:rPr>
              <a:t>производ</a:t>
            </a:r>
            <a:r>
              <a:rPr lang="en-US" sz="2300" dirty="0" smtClean="0">
                <a:latin typeface="+mj-lt"/>
              </a:rPr>
              <a:t> </a:t>
            </a:r>
            <a:r>
              <a:rPr lang="en-US" sz="2300" dirty="0" err="1" smtClean="0">
                <a:latin typeface="+mj-lt"/>
              </a:rPr>
              <a:t>реакције</a:t>
            </a:r>
            <a:r>
              <a:rPr lang="en-US" sz="2300" dirty="0" smtClean="0">
                <a:latin typeface="+mj-lt"/>
              </a:rPr>
              <a:t> "</a:t>
            </a:r>
            <a:r>
              <a:rPr lang="en-US" sz="2300" dirty="0" err="1" smtClean="0">
                <a:latin typeface="+mj-lt"/>
              </a:rPr>
              <a:t>оксидациона</a:t>
            </a:r>
            <a:r>
              <a:rPr lang="en-US" sz="2300" dirty="0" smtClean="0">
                <a:latin typeface="+mj-lt"/>
              </a:rPr>
              <a:t> </a:t>
            </a:r>
            <a:r>
              <a:rPr lang="en-US" sz="2300" dirty="0" err="1" smtClean="0">
                <a:latin typeface="+mj-lt"/>
              </a:rPr>
              <a:t>вода</a:t>
            </a:r>
            <a:r>
              <a:rPr lang="en-US" sz="2300" dirty="0" smtClean="0">
                <a:latin typeface="+mj-lt"/>
              </a:rPr>
              <a:t>"</a:t>
            </a:r>
            <a:endParaRPr lang="sr-Cyrl-RS" sz="2300" dirty="0" smtClean="0">
              <a:latin typeface="+mj-lt"/>
            </a:endParaRPr>
          </a:p>
          <a:p>
            <a:pPr>
              <a:buFontTx/>
              <a:buChar char="-"/>
            </a:pPr>
            <a:endParaRPr lang="sr-Cyrl-RS" sz="2300" dirty="0" smtClean="0">
              <a:latin typeface="+mj-lt"/>
            </a:endParaRPr>
          </a:p>
          <a:p>
            <a:pPr>
              <a:buNone/>
            </a:pPr>
            <a:r>
              <a:rPr lang="sr-Cyrl-RS" sz="2300" dirty="0" smtClean="0">
                <a:latin typeface="+mj-lt"/>
              </a:rPr>
              <a:t>4. </a:t>
            </a:r>
            <a:r>
              <a:rPr lang="en-US" sz="2300" dirty="0" smtClean="0">
                <a:latin typeface="+mj-lt"/>
              </a:rPr>
              <a:t>ТЕРМОРЕГУЛАТОР</a:t>
            </a:r>
            <a:endParaRPr lang="sr-Cyrl-RS" sz="2300" dirty="0" smtClean="0">
              <a:latin typeface="+mj-lt"/>
            </a:endParaRPr>
          </a:p>
          <a:p>
            <a:pPr>
              <a:buNone/>
            </a:pPr>
            <a:endParaRPr lang="sr-Cyrl-RS" sz="2300" dirty="0" smtClean="0">
              <a:latin typeface="+mj-lt"/>
            </a:endParaRPr>
          </a:p>
          <a:p>
            <a:pPr>
              <a:buFontTx/>
              <a:buChar char="-"/>
            </a:pPr>
            <a:r>
              <a:rPr lang="en-US" sz="2300" dirty="0" err="1" smtClean="0">
                <a:latin typeface="+mj-lt"/>
              </a:rPr>
              <a:t>Због</a:t>
            </a:r>
            <a:r>
              <a:rPr lang="en-US" sz="2300" dirty="0" smtClean="0">
                <a:latin typeface="+mj-lt"/>
              </a:rPr>
              <a:t> </a:t>
            </a:r>
            <a:r>
              <a:rPr lang="en-US" sz="2300" dirty="0" err="1" smtClean="0">
                <a:latin typeface="+mj-lt"/>
              </a:rPr>
              <a:t>тенденције</a:t>
            </a:r>
            <a:r>
              <a:rPr lang="en-US" sz="2300" dirty="0" smtClean="0">
                <a:latin typeface="+mj-lt"/>
              </a:rPr>
              <a:t> </a:t>
            </a:r>
            <a:r>
              <a:rPr lang="en-US" sz="2300" dirty="0" err="1" smtClean="0">
                <a:latin typeface="+mj-lt"/>
              </a:rPr>
              <a:t>молекула</a:t>
            </a:r>
            <a:r>
              <a:rPr lang="en-US" sz="2300" dirty="0" smtClean="0">
                <a:latin typeface="+mj-lt"/>
              </a:rPr>
              <a:t> </a:t>
            </a:r>
            <a:r>
              <a:rPr lang="en-US" sz="2300" dirty="0" err="1" smtClean="0">
                <a:latin typeface="+mj-lt"/>
              </a:rPr>
              <a:t>воде</a:t>
            </a:r>
            <a:r>
              <a:rPr lang="en-US" sz="2300" dirty="0" smtClean="0">
                <a:latin typeface="+mj-lt"/>
              </a:rPr>
              <a:t> </a:t>
            </a:r>
            <a:r>
              <a:rPr lang="en-US" sz="2300" dirty="0" err="1" smtClean="0">
                <a:latin typeface="+mj-lt"/>
              </a:rPr>
              <a:t>да</a:t>
            </a:r>
            <a:r>
              <a:rPr lang="en-US" sz="2300" dirty="0" smtClean="0">
                <a:latin typeface="+mj-lt"/>
              </a:rPr>
              <a:t> </a:t>
            </a:r>
            <a:r>
              <a:rPr lang="en-US" sz="2300" dirty="0" err="1" smtClean="0">
                <a:latin typeface="+mj-lt"/>
              </a:rPr>
              <a:t>се</a:t>
            </a:r>
            <a:r>
              <a:rPr lang="en-US" sz="2300" dirty="0" smtClean="0">
                <a:latin typeface="+mj-lt"/>
              </a:rPr>
              <a:t> </a:t>
            </a:r>
            <a:r>
              <a:rPr lang="en-US" sz="2300" dirty="0" err="1" smtClean="0">
                <a:latin typeface="+mj-lt"/>
              </a:rPr>
              <a:t>асоцирају</a:t>
            </a:r>
            <a:r>
              <a:rPr lang="en-US" sz="2300" dirty="0" smtClean="0">
                <a:latin typeface="+mj-lt"/>
              </a:rPr>
              <a:t>, </a:t>
            </a:r>
            <a:r>
              <a:rPr lang="en-US" sz="2300" dirty="0" err="1" smtClean="0">
                <a:latin typeface="+mj-lt"/>
              </a:rPr>
              <a:t>за</a:t>
            </a:r>
            <a:r>
              <a:rPr lang="en-US" sz="2300" dirty="0" smtClean="0">
                <a:latin typeface="+mj-lt"/>
              </a:rPr>
              <a:t> </a:t>
            </a:r>
            <a:r>
              <a:rPr lang="en-US" sz="2300" dirty="0" err="1" smtClean="0">
                <a:latin typeface="+mj-lt"/>
              </a:rPr>
              <a:t>њено</a:t>
            </a:r>
            <a:r>
              <a:rPr lang="en-US" sz="2300" dirty="0" smtClean="0">
                <a:latin typeface="+mj-lt"/>
              </a:rPr>
              <a:t> </a:t>
            </a:r>
            <a:r>
              <a:rPr lang="en-US" sz="2300" dirty="0" err="1" smtClean="0">
                <a:latin typeface="+mj-lt"/>
              </a:rPr>
              <a:t>испаравање</a:t>
            </a:r>
            <a:r>
              <a:rPr lang="en-US" sz="2300" dirty="0" smtClean="0">
                <a:latin typeface="+mj-lt"/>
              </a:rPr>
              <a:t> </a:t>
            </a:r>
            <a:r>
              <a:rPr lang="en-US" sz="2300" dirty="0" err="1" smtClean="0">
                <a:latin typeface="+mj-lt"/>
              </a:rPr>
              <a:t>се</a:t>
            </a:r>
            <a:r>
              <a:rPr lang="en-US" sz="2300" dirty="0" smtClean="0">
                <a:latin typeface="+mj-lt"/>
              </a:rPr>
              <a:t> </a:t>
            </a:r>
            <a:r>
              <a:rPr lang="en-US" sz="2300" dirty="0" err="1" smtClean="0">
                <a:latin typeface="+mj-lt"/>
              </a:rPr>
              <a:t>троши</a:t>
            </a:r>
            <a:r>
              <a:rPr lang="en-US" sz="2300" dirty="0" smtClean="0">
                <a:latin typeface="+mj-lt"/>
              </a:rPr>
              <a:t> </a:t>
            </a:r>
            <a:r>
              <a:rPr lang="en-US" sz="2300" dirty="0" err="1" smtClean="0">
                <a:latin typeface="+mj-lt"/>
              </a:rPr>
              <a:t>велика</a:t>
            </a:r>
            <a:r>
              <a:rPr lang="en-US" sz="2300" dirty="0" smtClean="0">
                <a:latin typeface="+mj-lt"/>
              </a:rPr>
              <a:t> </a:t>
            </a:r>
            <a:r>
              <a:rPr lang="en-US" sz="2300" dirty="0" err="1" smtClean="0">
                <a:latin typeface="+mj-lt"/>
              </a:rPr>
              <a:t>количина</a:t>
            </a:r>
            <a:r>
              <a:rPr lang="en-US" sz="2300" dirty="0" smtClean="0">
                <a:latin typeface="+mj-lt"/>
              </a:rPr>
              <a:t> </a:t>
            </a:r>
            <a:r>
              <a:rPr lang="en-US" sz="2300" dirty="0" err="1" smtClean="0">
                <a:latin typeface="+mj-lt"/>
              </a:rPr>
              <a:t>топлоте</a:t>
            </a:r>
            <a:endParaRPr lang="sr-Latn-RS" sz="2300" dirty="0">
              <a:latin typeface="+mj-lt"/>
            </a:endParaRPr>
          </a:p>
          <a:p>
            <a:pPr>
              <a:buFontTx/>
              <a:buChar char="-"/>
            </a:pPr>
            <a:r>
              <a:rPr lang="en-US" sz="2300" dirty="0" smtClean="0">
                <a:latin typeface="+mj-lt"/>
              </a:rPr>
              <a:t> </a:t>
            </a:r>
            <a:r>
              <a:rPr lang="en-US" sz="2300" dirty="0" err="1" smtClean="0">
                <a:latin typeface="+mj-lt"/>
              </a:rPr>
              <a:t>То</a:t>
            </a:r>
            <a:r>
              <a:rPr lang="en-US" sz="2300" dirty="0" smtClean="0">
                <a:latin typeface="+mj-lt"/>
              </a:rPr>
              <a:t> </a:t>
            </a:r>
            <a:r>
              <a:rPr lang="en-US" sz="2300" dirty="0" err="1" smtClean="0">
                <a:latin typeface="+mj-lt"/>
              </a:rPr>
              <a:t>значи</a:t>
            </a:r>
            <a:r>
              <a:rPr lang="en-US" sz="2300" dirty="0" smtClean="0">
                <a:latin typeface="+mj-lt"/>
              </a:rPr>
              <a:t> </a:t>
            </a:r>
            <a:r>
              <a:rPr lang="en-US" sz="2300" dirty="0" err="1" smtClean="0">
                <a:latin typeface="+mj-lt"/>
              </a:rPr>
              <a:t>да</a:t>
            </a:r>
            <a:r>
              <a:rPr lang="en-US" sz="2300" dirty="0" smtClean="0">
                <a:latin typeface="+mj-lt"/>
              </a:rPr>
              <a:t> </a:t>
            </a:r>
            <a:r>
              <a:rPr lang="en-US" sz="2300" dirty="0" err="1" smtClean="0">
                <a:latin typeface="+mj-lt"/>
              </a:rPr>
              <a:t>се</a:t>
            </a:r>
            <a:r>
              <a:rPr lang="en-US" sz="2300" dirty="0" smtClean="0">
                <a:latin typeface="+mj-lt"/>
              </a:rPr>
              <a:t> </a:t>
            </a:r>
            <a:r>
              <a:rPr lang="en-US" sz="2300" dirty="0" err="1" smtClean="0">
                <a:latin typeface="+mj-lt"/>
              </a:rPr>
              <a:t>испаравањем</a:t>
            </a:r>
            <a:r>
              <a:rPr lang="en-US" sz="2300" dirty="0" smtClean="0">
                <a:latin typeface="+mj-lt"/>
              </a:rPr>
              <a:t> </a:t>
            </a:r>
            <a:r>
              <a:rPr lang="en-US" sz="2300" dirty="0" err="1" smtClean="0">
                <a:latin typeface="+mj-lt"/>
              </a:rPr>
              <a:t>нпутем</a:t>
            </a:r>
            <a:r>
              <a:rPr lang="en-US" sz="2300" dirty="0" smtClean="0">
                <a:latin typeface="+mj-lt"/>
              </a:rPr>
              <a:t> </a:t>
            </a:r>
            <a:r>
              <a:rPr lang="en-US" sz="2300" dirty="0" err="1" smtClean="0">
                <a:latin typeface="+mj-lt"/>
              </a:rPr>
              <a:t>коже</a:t>
            </a:r>
            <a:r>
              <a:rPr lang="en-US" sz="2300" dirty="0" smtClean="0">
                <a:latin typeface="+mj-lt"/>
              </a:rPr>
              <a:t> и </a:t>
            </a:r>
            <a:r>
              <a:rPr lang="en-US" sz="2300" dirty="0" err="1" smtClean="0">
                <a:latin typeface="+mj-lt"/>
              </a:rPr>
              <a:t>плућа</a:t>
            </a:r>
            <a:r>
              <a:rPr lang="en-US" sz="2300" dirty="0" smtClean="0">
                <a:latin typeface="+mj-lt"/>
              </a:rPr>
              <a:t> </a:t>
            </a:r>
            <a:r>
              <a:rPr lang="en-US" sz="2300" dirty="0" err="1" smtClean="0">
                <a:latin typeface="+mj-lt"/>
              </a:rPr>
              <a:t>губи</a:t>
            </a:r>
            <a:r>
              <a:rPr lang="en-US" sz="2300" dirty="0" smtClean="0">
                <a:latin typeface="+mj-lt"/>
              </a:rPr>
              <a:t> </a:t>
            </a:r>
            <a:r>
              <a:rPr lang="en-US" sz="2300" dirty="0" err="1" smtClean="0">
                <a:latin typeface="+mj-lt"/>
              </a:rPr>
              <a:t>релативно</a:t>
            </a:r>
            <a:r>
              <a:rPr lang="en-US" sz="2300" dirty="0" smtClean="0">
                <a:latin typeface="+mj-lt"/>
              </a:rPr>
              <a:t> </a:t>
            </a:r>
            <a:r>
              <a:rPr lang="en-US" sz="2300" dirty="0" err="1" smtClean="0">
                <a:latin typeface="+mj-lt"/>
              </a:rPr>
              <a:t>велика</a:t>
            </a:r>
            <a:r>
              <a:rPr lang="en-US" sz="2300" dirty="0" smtClean="0">
                <a:latin typeface="+mj-lt"/>
              </a:rPr>
              <a:t> </a:t>
            </a:r>
            <a:r>
              <a:rPr lang="en-US" sz="2300" dirty="0" err="1" smtClean="0">
                <a:latin typeface="+mj-lt"/>
              </a:rPr>
              <a:t>количина</a:t>
            </a:r>
            <a:r>
              <a:rPr lang="en-US" sz="2300" dirty="0" smtClean="0">
                <a:latin typeface="+mj-lt"/>
              </a:rPr>
              <a:t> </a:t>
            </a:r>
            <a:r>
              <a:rPr lang="en-US" sz="2300" dirty="0" err="1" smtClean="0">
                <a:latin typeface="+mj-lt"/>
              </a:rPr>
              <a:t>топлоте</a:t>
            </a:r>
            <a:r>
              <a:rPr lang="en-US" sz="2300" dirty="0" smtClean="0">
                <a:latin typeface="+mj-lt"/>
              </a:rPr>
              <a:t>, </a:t>
            </a:r>
            <a:r>
              <a:rPr lang="en-US" sz="2300" dirty="0" err="1" smtClean="0">
                <a:latin typeface="+mj-lt"/>
              </a:rPr>
              <a:t>што</a:t>
            </a:r>
            <a:r>
              <a:rPr lang="en-US" sz="2300" dirty="0" smtClean="0">
                <a:latin typeface="+mj-lt"/>
              </a:rPr>
              <a:t> </a:t>
            </a:r>
            <a:r>
              <a:rPr lang="en-US" sz="2300" dirty="0" err="1" smtClean="0">
                <a:latin typeface="+mj-lt"/>
              </a:rPr>
              <a:t>представља</a:t>
            </a:r>
            <a:r>
              <a:rPr lang="en-US" sz="2300" dirty="0" smtClean="0">
                <a:latin typeface="+mj-lt"/>
              </a:rPr>
              <a:t> </a:t>
            </a:r>
            <a:r>
              <a:rPr lang="en-US" sz="2300" dirty="0" err="1" smtClean="0">
                <a:latin typeface="+mj-lt"/>
              </a:rPr>
              <a:t>важан</a:t>
            </a:r>
            <a:r>
              <a:rPr lang="en-US" sz="2300" dirty="0" smtClean="0">
                <a:latin typeface="+mj-lt"/>
              </a:rPr>
              <a:t> </a:t>
            </a:r>
            <a:r>
              <a:rPr lang="en-US" sz="2300" dirty="0" err="1" smtClean="0">
                <a:latin typeface="+mj-lt"/>
              </a:rPr>
              <a:t>механизам</a:t>
            </a:r>
            <a:r>
              <a:rPr lang="en-US" sz="2300" dirty="0" smtClean="0">
                <a:latin typeface="+mj-lt"/>
              </a:rPr>
              <a:t> </a:t>
            </a:r>
            <a:r>
              <a:rPr lang="en-US" sz="2300" dirty="0" err="1" smtClean="0">
                <a:latin typeface="+mj-lt"/>
              </a:rPr>
              <a:t>регулације</a:t>
            </a:r>
            <a:r>
              <a:rPr lang="en-US" sz="2300" dirty="0" smtClean="0">
                <a:latin typeface="+mj-lt"/>
              </a:rPr>
              <a:t> </a:t>
            </a:r>
            <a:r>
              <a:rPr lang="en-US" sz="2300" dirty="0" err="1" smtClean="0">
                <a:latin typeface="+mj-lt"/>
              </a:rPr>
              <a:t>температуре</a:t>
            </a:r>
            <a:r>
              <a:rPr lang="en-US" sz="2300" dirty="0" smtClean="0">
                <a:latin typeface="+mj-lt"/>
              </a:rPr>
              <a:t> </a:t>
            </a:r>
            <a:r>
              <a:rPr lang="en-US" sz="2300" dirty="0" err="1" smtClean="0">
                <a:latin typeface="+mj-lt"/>
              </a:rPr>
              <a:t>тела</a:t>
            </a:r>
            <a:endParaRPr lang="en-US" sz="2300" dirty="0" smtClean="0">
              <a:latin typeface="+mj-lt"/>
            </a:endParaRPr>
          </a:p>
          <a:p>
            <a:pPr>
              <a:buNone/>
            </a:pPr>
            <a:endParaRPr lang="en-US" sz="2300" dirty="0">
              <a:latin typeface="+mj-l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692696"/>
            <a:ext cx="8229600" cy="720080"/>
          </a:xfrm>
        </p:spPr>
        <p:txBody>
          <a:bodyPr>
            <a:normAutofit fontScale="90000"/>
          </a:bodyPr>
          <a:lstStyle/>
          <a:p>
            <a:r>
              <a:rPr lang="en-US" sz="3600" dirty="0" err="1" smtClean="0">
                <a:latin typeface="+mj-lt"/>
              </a:rPr>
              <a:t>Функционална</a:t>
            </a:r>
            <a:r>
              <a:rPr lang="en-US" sz="3600" dirty="0" smtClean="0">
                <a:latin typeface="+mj-lt"/>
              </a:rPr>
              <a:t> </a:t>
            </a:r>
            <a:r>
              <a:rPr lang="en-US" sz="3600" dirty="0" err="1" smtClean="0">
                <a:latin typeface="+mj-lt"/>
              </a:rPr>
              <a:t>расподела</a:t>
            </a:r>
            <a:r>
              <a:rPr lang="en-US" sz="3600" dirty="0" smtClean="0">
                <a:latin typeface="+mj-lt"/>
              </a:rPr>
              <a:t> </a:t>
            </a:r>
            <a:r>
              <a:rPr lang="en-US" sz="3600" dirty="0" err="1" smtClean="0">
                <a:latin typeface="+mj-lt"/>
              </a:rPr>
              <a:t>воде</a:t>
            </a:r>
            <a:r>
              <a:rPr lang="en-US" sz="3600" dirty="0" smtClean="0">
                <a:latin typeface="+mj-lt"/>
              </a:rPr>
              <a:t/>
            </a:r>
            <a:br>
              <a:rPr lang="en-US" sz="3600" dirty="0" smtClean="0">
                <a:latin typeface="+mj-lt"/>
              </a:rPr>
            </a:br>
            <a:endParaRPr lang="en-US" sz="3600" dirty="0">
              <a:latin typeface="+mj-lt"/>
            </a:endParaRPr>
          </a:p>
        </p:txBody>
      </p:sp>
      <p:sp>
        <p:nvSpPr>
          <p:cNvPr id="3" name="Content Placeholder 2"/>
          <p:cNvSpPr>
            <a:spLocks noGrp="1"/>
          </p:cNvSpPr>
          <p:nvPr>
            <p:ph idx="1"/>
          </p:nvPr>
        </p:nvSpPr>
        <p:spPr>
          <a:xfrm>
            <a:off x="457200" y="1124744"/>
            <a:ext cx="8229600" cy="5199856"/>
          </a:xfrm>
        </p:spPr>
        <p:txBody>
          <a:bodyPr>
            <a:normAutofit lnSpcReduction="10000"/>
          </a:bodyPr>
          <a:lstStyle/>
          <a:p>
            <a:r>
              <a:rPr lang="en-US" dirty="0" err="1" smtClean="0">
                <a:latin typeface="+mj-lt"/>
              </a:rPr>
              <a:t>Укупна</a:t>
            </a:r>
            <a:r>
              <a:rPr lang="en-US" dirty="0" smtClean="0">
                <a:latin typeface="+mj-lt"/>
              </a:rPr>
              <a:t> </a:t>
            </a:r>
            <a:r>
              <a:rPr lang="en-US" dirty="0" err="1" smtClean="0">
                <a:latin typeface="+mj-lt"/>
              </a:rPr>
              <a:t>вода</a:t>
            </a:r>
            <a:r>
              <a:rPr lang="en-US" dirty="0" smtClean="0">
                <a:latin typeface="+mj-lt"/>
              </a:rPr>
              <a:t> у </a:t>
            </a:r>
            <a:r>
              <a:rPr lang="en-US" dirty="0" err="1" smtClean="0">
                <a:latin typeface="+mj-lt"/>
              </a:rPr>
              <a:t>организму</a:t>
            </a:r>
            <a:r>
              <a:rPr lang="en-US" dirty="0" smtClean="0">
                <a:latin typeface="+mj-lt"/>
              </a:rPr>
              <a:t> </a:t>
            </a:r>
            <a:r>
              <a:rPr lang="en-US" dirty="0" err="1" smtClean="0">
                <a:latin typeface="+mj-lt"/>
              </a:rPr>
              <a:t>чини</a:t>
            </a:r>
            <a:r>
              <a:rPr lang="en-US" dirty="0" smtClean="0">
                <a:latin typeface="+mj-lt"/>
              </a:rPr>
              <a:t> </a:t>
            </a:r>
            <a:r>
              <a:rPr lang="en-US" dirty="0" err="1" smtClean="0">
                <a:latin typeface="+mj-lt"/>
              </a:rPr>
              <a:t>просечно</a:t>
            </a:r>
            <a:r>
              <a:rPr lang="en-US" dirty="0" smtClean="0">
                <a:latin typeface="+mj-lt"/>
              </a:rPr>
              <a:t> 65% </a:t>
            </a:r>
            <a:r>
              <a:rPr lang="en-US" dirty="0" err="1" smtClean="0">
                <a:latin typeface="+mj-lt"/>
              </a:rPr>
              <a:t>телесне</a:t>
            </a:r>
            <a:r>
              <a:rPr lang="en-US" dirty="0" smtClean="0">
                <a:latin typeface="+mj-lt"/>
              </a:rPr>
              <a:t> </a:t>
            </a:r>
            <a:r>
              <a:rPr lang="en-US" dirty="0" err="1" smtClean="0">
                <a:latin typeface="+mj-lt"/>
              </a:rPr>
              <a:t>масе</a:t>
            </a:r>
            <a:r>
              <a:rPr lang="en-US" dirty="0" smtClean="0">
                <a:latin typeface="+mj-lt"/>
              </a:rPr>
              <a:t> </a:t>
            </a:r>
            <a:r>
              <a:rPr lang="en-US" dirty="0" err="1" smtClean="0">
                <a:latin typeface="+mj-lt"/>
              </a:rPr>
              <a:t>код</a:t>
            </a:r>
            <a:r>
              <a:rPr lang="en-US" dirty="0" smtClean="0">
                <a:latin typeface="+mj-lt"/>
              </a:rPr>
              <a:t> </a:t>
            </a:r>
            <a:r>
              <a:rPr lang="en-US" dirty="0" err="1" smtClean="0">
                <a:latin typeface="+mj-lt"/>
              </a:rPr>
              <a:t>мушкараца</a:t>
            </a:r>
            <a:r>
              <a:rPr lang="en-US" dirty="0" smtClean="0">
                <a:latin typeface="+mj-lt"/>
              </a:rPr>
              <a:t>, </a:t>
            </a:r>
            <a:r>
              <a:rPr lang="en-US" dirty="0" err="1" smtClean="0">
                <a:latin typeface="+mj-lt"/>
              </a:rPr>
              <a:t>односно</a:t>
            </a:r>
            <a:r>
              <a:rPr lang="en-US" dirty="0" smtClean="0">
                <a:latin typeface="+mj-lt"/>
              </a:rPr>
              <a:t> 55% </a:t>
            </a:r>
            <a:r>
              <a:rPr lang="en-US" dirty="0" err="1" smtClean="0">
                <a:latin typeface="+mj-lt"/>
              </a:rPr>
              <a:t>масе</a:t>
            </a:r>
            <a:r>
              <a:rPr lang="en-US" dirty="0" smtClean="0">
                <a:latin typeface="+mj-lt"/>
              </a:rPr>
              <a:t> </a:t>
            </a:r>
            <a:r>
              <a:rPr lang="en-US" dirty="0" err="1" smtClean="0">
                <a:latin typeface="+mj-lt"/>
              </a:rPr>
              <a:t>код</a:t>
            </a:r>
            <a:r>
              <a:rPr lang="en-US" dirty="0" smtClean="0">
                <a:latin typeface="+mj-lt"/>
              </a:rPr>
              <a:t> </a:t>
            </a:r>
            <a:r>
              <a:rPr lang="en-US" dirty="0" err="1" smtClean="0">
                <a:latin typeface="+mj-lt"/>
              </a:rPr>
              <a:t>жена</a:t>
            </a:r>
            <a:endParaRPr lang="sr-Latn-RS" dirty="0" smtClean="0">
              <a:latin typeface="+mj-lt"/>
            </a:endParaRPr>
          </a:p>
          <a:p>
            <a:r>
              <a:rPr lang="en-US" dirty="0" smtClean="0">
                <a:latin typeface="+mj-lt"/>
              </a:rPr>
              <a:t> </a:t>
            </a:r>
            <a:r>
              <a:rPr lang="en-US" dirty="0" err="1" smtClean="0">
                <a:latin typeface="+mj-lt"/>
              </a:rPr>
              <a:t>ова</a:t>
            </a:r>
            <a:r>
              <a:rPr lang="en-US" dirty="0" smtClean="0">
                <a:latin typeface="+mj-lt"/>
              </a:rPr>
              <a:t> </a:t>
            </a:r>
            <a:r>
              <a:rPr lang="en-US" dirty="0" err="1" smtClean="0">
                <a:latin typeface="+mj-lt"/>
              </a:rPr>
              <a:t>разлика</a:t>
            </a:r>
            <a:r>
              <a:rPr lang="en-US" dirty="0" smtClean="0">
                <a:latin typeface="+mj-lt"/>
              </a:rPr>
              <a:t> </a:t>
            </a:r>
            <a:r>
              <a:rPr lang="en-US" dirty="0" err="1" smtClean="0">
                <a:latin typeface="+mj-lt"/>
              </a:rPr>
              <a:t>је</a:t>
            </a:r>
            <a:r>
              <a:rPr lang="en-US" dirty="0" smtClean="0">
                <a:latin typeface="+mj-lt"/>
              </a:rPr>
              <a:t> </a:t>
            </a:r>
            <a:r>
              <a:rPr lang="en-US" dirty="0" err="1" smtClean="0">
                <a:latin typeface="+mj-lt"/>
              </a:rPr>
              <a:t>последица</a:t>
            </a:r>
            <a:r>
              <a:rPr lang="en-US" dirty="0" smtClean="0">
                <a:latin typeface="+mj-lt"/>
              </a:rPr>
              <a:t> </a:t>
            </a:r>
            <a:r>
              <a:rPr lang="en-US" dirty="0" err="1" smtClean="0">
                <a:latin typeface="+mj-lt"/>
              </a:rPr>
              <a:t>различите</a:t>
            </a:r>
            <a:r>
              <a:rPr lang="en-US" dirty="0" smtClean="0">
                <a:latin typeface="+mj-lt"/>
              </a:rPr>
              <a:t> </a:t>
            </a:r>
            <a:r>
              <a:rPr lang="en-US" dirty="0" err="1" smtClean="0">
                <a:latin typeface="+mj-lt"/>
              </a:rPr>
              <a:t>количине</a:t>
            </a:r>
            <a:r>
              <a:rPr lang="en-US" dirty="0" smtClean="0">
                <a:latin typeface="+mj-lt"/>
              </a:rPr>
              <a:t> </a:t>
            </a:r>
            <a:r>
              <a:rPr lang="en-US" dirty="0" err="1" smtClean="0">
                <a:latin typeface="+mj-lt"/>
              </a:rPr>
              <a:t>масног</a:t>
            </a:r>
            <a:r>
              <a:rPr lang="en-US" dirty="0" smtClean="0">
                <a:latin typeface="+mj-lt"/>
              </a:rPr>
              <a:t> </a:t>
            </a:r>
            <a:r>
              <a:rPr lang="en-US" dirty="0" err="1" smtClean="0">
                <a:latin typeface="+mj-lt"/>
              </a:rPr>
              <a:t>ткива</a:t>
            </a:r>
            <a:r>
              <a:rPr lang="en-US" dirty="0" smtClean="0">
                <a:latin typeface="+mj-lt"/>
              </a:rPr>
              <a:t> </a:t>
            </a:r>
            <a:r>
              <a:rPr lang="en-US" dirty="0" err="1" smtClean="0">
                <a:latin typeface="+mj-lt"/>
              </a:rPr>
              <a:t>код</a:t>
            </a:r>
            <a:r>
              <a:rPr lang="en-US" dirty="0" smtClean="0">
                <a:latin typeface="+mj-lt"/>
              </a:rPr>
              <a:t> </a:t>
            </a:r>
            <a:r>
              <a:rPr lang="en-US" dirty="0" err="1" smtClean="0">
                <a:latin typeface="+mj-lt"/>
              </a:rPr>
              <a:t>једних</a:t>
            </a:r>
            <a:r>
              <a:rPr lang="en-US" dirty="0" smtClean="0">
                <a:latin typeface="+mj-lt"/>
              </a:rPr>
              <a:t> и </a:t>
            </a:r>
            <a:r>
              <a:rPr lang="en-US" dirty="0" err="1" smtClean="0">
                <a:latin typeface="+mj-lt"/>
              </a:rPr>
              <a:t>других</a:t>
            </a:r>
            <a:endParaRPr lang="sr-Cyrl-RS" dirty="0" smtClean="0">
              <a:latin typeface="+mj-lt"/>
            </a:endParaRPr>
          </a:p>
          <a:p>
            <a:endParaRPr lang="sr-Cyrl-RS" dirty="0" smtClean="0">
              <a:latin typeface="+mj-lt"/>
            </a:endParaRPr>
          </a:p>
          <a:p>
            <a:r>
              <a:rPr lang="en-US" dirty="0" err="1" smtClean="0">
                <a:latin typeface="+mj-lt"/>
              </a:rPr>
              <a:t>Део</a:t>
            </a:r>
            <a:r>
              <a:rPr lang="en-US" dirty="0" smtClean="0">
                <a:latin typeface="+mj-lt"/>
              </a:rPr>
              <a:t> </a:t>
            </a:r>
            <a:r>
              <a:rPr lang="en-US" dirty="0" err="1" smtClean="0">
                <a:latin typeface="+mj-lt"/>
              </a:rPr>
              <a:t>телесне</a:t>
            </a:r>
            <a:r>
              <a:rPr lang="en-US" dirty="0" smtClean="0">
                <a:latin typeface="+mj-lt"/>
              </a:rPr>
              <a:t> </a:t>
            </a:r>
            <a:r>
              <a:rPr lang="en-US" dirty="0" err="1" smtClean="0">
                <a:latin typeface="+mj-lt"/>
              </a:rPr>
              <a:t>масе</a:t>
            </a:r>
            <a:r>
              <a:rPr lang="en-US" dirty="0" smtClean="0">
                <a:latin typeface="+mj-lt"/>
              </a:rPr>
              <a:t> </a:t>
            </a:r>
            <a:r>
              <a:rPr lang="en-US" dirty="0" err="1" smtClean="0">
                <a:latin typeface="+mj-lt"/>
              </a:rPr>
              <a:t>који</a:t>
            </a:r>
            <a:r>
              <a:rPr lang="en-US" dirty="0" smtClean="0">
                <a:latin typeface="+mj-lt"/>
              </a:rPr>
              <a:t> </a:t>
            </a:r>
            <a:r>
              <a:rPr lang="en-US" dirty="0" err="1" smtClean="0">
                <a:latin typeface="+mj-lt"/>
              </a:rPr>
              <a:t>представља</a:t>
            </a:r>
            <a:r>
              <a:rPr lang="en-US" dirty="0" smtClean="0">
                <a:latin typeface="+mj-lt"/>
              </a:rPr>
              <a:t> </a:t>
            </a:r>
            <a:r>
              <a:rPr lang="en-US" dirty="0" err="1" smtClean="0">
                <a:latin typeface="+mj-lt"/>
              </a:rPr>
              <a:t>воду</a:t>
            </a:r>
            <a:r>
              <a:rPr lang="en-US" dirty="0" smtClean="0">
                <a:latin typeface="+mj-lt"/>
              </a:rPr>
              <a:t> </a:t>
            </a:r>
            <a:r>
              <a:rPr lang="en-US" dirty="0" err="1" smtClean="0">
                <a:latin typeface="+mj-lt"/>
              </a:rPr>
              <a:t>не</a:t>
            </a:r>
            <a:r>
              <a:rPr lang="en-US" dirty="0" smtClean="0">
                <a:latin typeface="+mj-lt"/>
              </a:rPr>
              <a:t> </a:t>
            </a:r>
            <a:r>
              <a:rPr lang="en-US" dirty="0" err="1" smtClean="0">
                <a:latin typeface="+mj-lt"/>
              </a:rPr>
              <a:t>остаје</a:t>
            </a:r>
            <a:r>
              <a:rPr lang="en-US" dirty="0" smtClean="0">
                <a:latin typeface="+mj-lt"/>
              </a:rPr>
              <a:t> </a:t>
            </a:r>
            <a:r>
              <a:rPr lang="en-US" dirty="0" err="1" smtClean="0">
                <a:latin typeface="+mj-lt"/>
              </a:rPr>
              <a:t>константан</a:t>
            </a:r>
            <a:r>
              <a:rPr lang="en-US" dirty="0" smtClean="0">
                <a:latin typeface="+mj-lt"/>
              </a:rPr>
              <a:t> </a:t>
            </a:r>
            <a:r>
              <a:rPr lang="en-US" dirty="0" err="1" smtClean="0">
                <a:latin typeface="+mj-lt"/>
              </a:rPr>
              <a:t>током</a:t>
            </a:r>
            <a:r>
              <a:rPr lang="en-US" dirty="0" smtClean="0">
                <a:latin typeface="+mj-lt"/>
              </a:rPr>
              <a:t> </a:t>
            </a:r>
            <a:r>
              <a:rPr lang="en-US" dirty="0" err="1" smtClean="0">
                <a:latin typeface="+mj-lt"/>
              </a:rPr>
              <a:t>живота</a:t>
            </a:r>
            <a:r>
              <a:rPr lang="sr-Cyrl-RS" dirty="0" smtClean="0">
                <a:latin typeface="+mj-lt"/>
              </a:rPr>
              <a:t>- </a:t>
            </a:r>
            <a:r>
              <a:rPr lang="en-US" dirty="0" smtClean="0">
                <a:latin typeface="+mj-lt"/>
              </a:rPr>
              <a:t> </a:t>
            </a:r>
            <a:r>
              <a:rPr lang="en-US" dirty="0" err="1" smtClean="0">
                <a:latin typeface="+mj-lt"/>
              </a:rPr>
              <a:t>интраутерин</a:t>
            </a:r>
            <a:r>
              <a:rPr lang="sr-Cyrl-RS" dirty="0" smtClean="0">
                <a:latin typeface="+mj-lt"/>
              </a:rPr>
              <a:t>и</a:t>
            </a:r>
            <a:r>
              <a:rPr lang="en-US" dirty="0" smtClean="0">
                <a:latin typeface="+mj-lt"/>
              </a:rPr>
              <a:t> </a:t>
            </a:r>
            <a:r>
              <a:rPr lang="en-US" dirty="0" err="1" smtClean="0">
                <a:latin typeface="+mj-lt"/>
              </a:rPr>
              <a:t>живот</a:t>
            </a:r>
            <a:r>
              <a:rPr lang="sr-Cyrl-RS" dirty="0" smtClean="0">
                <a:latin typeface="+mj-lt"/>
              </a:rPr>
              <a:t>, </a:t>
            </a:r>
            <a:r>
              <a:rPr lang="en-US" dirty="0" err="1" smtClean="0">
                <a:latin typeface="+mj-lt"/>
              </a:rPr>
              <a:t>рано</a:t>
            </a:r>
            <a:r>
              <a:rPr lang="en-US" dirty="0" smtClean="0">
                <a:latin typeface="+mj-lt"/>
              </a:rPr>
              <a:t> </a:t>
            </a:r>
            <a:r>
              <a:rPr lang="en-US" dirty="0" err="1" smtClean="0">
                <a:latin typeface="+mj-lt"/>
              </a:rPr>
              <a:t>детињств</a:t>
            </a:r>
            <a:r>
              <a:rPr lang="sr-Cyrl-RS" dirty="0" smtClean="0">
                <a:latin typeface="+mj-lt"/>
              </a:rPr>
              <a:t>о и одрасло доба</a:t>
            </a:r>
          </a:p>
          <a:p>
            <a:endParaRPr lang="sr-Cyrl-RS" dirty="0" smtClean="0">
              <a:latin typeface="+mj-lt"/>
            </a:endParaRPr>
          </a:p>
          <a:p>
            <a:r>
              <a:rPr lang="en-US" dirty="0" err="1" smtClean="0">
                <a:latin typeface="+mj-lt"/>
              </a:rPr>
              <a:t>Плазма</a:t>
            </a:r>
            <a:r>
              <a:rPr lang="en-US" dirty="0" smtClean="0">
                <a:latin typeface="+mj-lt"/>
              </a:rPr>
              <a:t> </a:t>
            </a:r>
            <a:r>
              <a:rPr lang="en-US" dirty="0" err="1" smtClean="0">
                <a:latin typeface="+mj-lt"/>
              </a:rPr>
              <a:t>остаје</a:t>
            </a:r>
            <a:r>
              <a:rPr lang="en-US" dirty="0" smtClean="0">
                <a:latin typeface="+mj-lt"/>
              </a:rPr>
              <a:t> </a:t>
            </a:r>
            <a:r>
              <a:rPr lang="en-US" dirty="0" err="1" smtClean="0">
                <a:latin typeface="+mj-lt"/>
              </a:rPr>
              <a:t>константна</a:t>
            </a:r>
            <a:r>
              <a:rPr lang="en-US" dirty="0" smtClean="0">
                <a:latin typeface="+mj-lt"/>
              </a:rPr>
              <a:t> и </a:t>
            </a:r>
            <a:r>
              <a:rPr lang="en-US" dirty="0" err="1" smtClean="0">
                <a:latin typeface="+mj-lt"/>
              </a:rPr>
              <a:t>износи</a:t>
            </a:r>
            <a:r>
              <a:rPr lang="en-US" dirty="0" smtClean="0">
                <a:latin typeface="+mj-lt"/>
              </a:rPr>
              <a:t> </a:t>
            </a:r>
            <a:r>
              <a:rPr lang="en-US" dirty="0" err="1" smtClean="0">
                <a:latin typeface="+mj-lt"/>
              </a:rPr>
              <a:t>током</a:t>
            </a:r>
            <a:r>
              <a:rPr lang="en-US" dirty="0" smtClean="0">
                <a:latin typeface="+mj-lt"/>
              </a:rPr>
              <a:t> </a:t>
            </a:r>
            <a:r>
              <a:rPr lang="en-US" dirty="0" err="1" smtClean="0">
                <a:latin typeface="+mj-lt"/>
              </a:rPr>
              <a:t>целог</a:t>
            </a:r>
            <a:r>
              <a:rPr lang="en-US" dirty="0" smtClean="0">
                <a:latin typeface="+mj-lt"/>
              </a:rPr>
              <a:t> </a:t>
            </a:r>
            <a:r>
              <a:rPr lang="en-US" dirty="0" err="1" smtClean="0">
                <a:latin typeface="+mj-lt"/>
              </a:rPr>
              <a:t>живота</a:t>
            </a:r>
            <a:r>
              <a:rPr lang="en-US" dirty="0" smtClean="0">
                <a:latin typeface="+mj-lt"/>
              </a:rPr>
              <a:t> 4 - 5% </a:t>
            </a:r>
            <a:r>
              <a:rPr lang="en-US" dirty="0" err="1" smtClean="0">
                <a:latin typeface="+mj-lt"/>
              </a:rPr>
              <a:t>од</a:t>
            </a:r>
            <a:r>
              <a:rPr lang="en-US" dirty="0" smtClean="0">
                <a:latin typeface="+mj-lt"/>
              </a:rPr>
              <a:t> </a:t>
            </a:r>
            <a:r>
              <a:rPr lang="en-US" dirty="0" err="1" smtClean="0">
                <a:latin typeface="+mj-lt"/>
              </a:rPr>
              <a:t>укупне</a:t>
            </a:r>
            <a:r>
              <a:rPr lang="en-US" dirty="0" smtClean="0">
                <a:latin typeface="+mj-lt"/>
              </a:rPr>
              <a:t> </a:t>
            </a:r>
            <a:r>
              <a:rPr lang="en-US" dirty="0" err="1" smtClean="0">
                <a:latin typeface="+mj-lt"/>
              </a:rPr>
              <a:t>телесне</a:t>
            </a:r>
            <a:r>
              <a:rPr lang="en-US" dirty="0" smtClean="0">
                <a:latin typeface="+mj-lt"/>
              </a:rPr>
              <a:t> </a:t>
            </a:r>
            <a:r>
              <a:rPr lang="en-US" dirty="0" err="1" smtClean="0">
                <a:latin typeface="+mj-lt"/>
              </a:rPr>
              <a:t>масе</a:t>
            </a:r>
            <a:endParaRPr lang="en-US" dirty="0">
              <a:latin typeface="+mj-l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712"/>
            <a:ext cx="8229600" cy="5616624"/>
          </a:xfrm>
        </p:spPr>
        <p:txBody>
          <a:bodyPr>
            <a:normAutofit fontScale="92500" lnSpcReduction="20000"/>
          </a:bodyPr>
          <a:lstStyle/>
          <a:p>
            <a:r>
              <a:rPr lang="en-US" dirty="0" err="1" smtClean="0">
                <a:latin typeface="+mj-lt"/>
              </a:rPr>
              <a:t>Екстрацелула</a:t>
            </a:r>
            <a:r>
              <a:rPr lang="sr-Cyrl-RS" dirty="0" smtClean="0">
                <a:latin typeface="+mj-lt"/>
              </a:rPr>
              <a:t>рн</a:t>
            </a:r>
            <a:r>
              <a:rPr lang="en-US" dirty="0" smtClean="0">
                <a:latin typeface="+mj-lt"/>
              </a:rPr>
              <a:t>а (ЕЦТ) </a:t>
            </a:r>
            <a:r>
              <a:rPr lang="en-US" dirty="0" err="1" smtClean="0">
                <a:latin typeface="+mj-lt"/>
              </a:rPr>
              <a:t>или</a:t>
            </a:r>
            <a:r>
              <a:rPr lang="en-US" dirty="0" smtClean="0">
                <a:latin typeface="+mj-lt"/>
              </a:rPr>
              <a:t> </a:t>
            </a:r>
            <a:r>
              <a:rPr lang="en-US" dirty="0" err="1" smtClean="0">
                <a:latin typeface="+mj-lt"/>
              </a:rPr>
              <a:t>ванћелијска</a:t>
            </a:r>
            <a:r>
              <a:rPr lang="en-US" dirty="0" smtClean="0">
                <a:latin typeface="+mj-lt"/>
              </a:rPr>
              <a:t> </a:t>
            </a:r>
            <a:r>
              <a:rPr lang="en-US" dirty="0" err="1" smtClean="0">
                <a:latin typeface="+mj-lt"/>
              </a:rPr>
              <a:t>течност</a:t>
            </a:r>
            <a:r>
              <a:rPr lang="en-US" dirty="0" smtClean="0">
                <a:latin typeface="+mj-lt"/>
              </a:rPr>
              <a:t> </a:t>
            </a:r>
            <a:r>
              <a:rPr lang="sr-Cyrl-RS" dirty="0" smtClean="0">
                <a:latin typeface="+mj-lt"/>
              </a:rPr>
              <a:t>- </a:t>
            </a:r>
            <a:r>
              <a:rPr lang="en-US" dirty="0" err="1" smtClean="0">
                <a:latin typeface="+mj-lt"/>
              </a:rPr>
              <a:t>течност</a:t>
            </a:r>
            <a:r>
              <a:rPr lang="en-US" dirty="0" smtClean="0">
                <a:latin typeface="+mj-lt"/>
              </a:rPr>
              <a:t> </a:t>
            </a:r>
            <a:r>
              <a:rPr lang="en-US" dirty="0" err="1" smtClean="0">
                <a:latin typeface="+mj-lt"/>
              </a:rPr>
              <a:t>изван</a:t>
            </a:r>
            <a:r>
              <a:rPr lang="en-US" dirty="0" smtClean="0">
                <a:latin typeface="+mj-lt"/>
              </a:rPr>
              <a:t> </a:t>
            </a:r>
            <a:r>
              <a:rPr lang="en-US" dirty="0" err="1" smtClean="0">
                <a:latin typeface="+mj-lt"/>
              </a:rPr>
              <a:t>ћелијске</a:t>
            </a:r>
            <a:r>
              <a:rPr lang="en-US" dirty="0" smtClean="0">
                <a:latin typeface="+mj-lt"/>
              </a:rPr>
              <a:t> </a:t>
            </a:r>
            <a:r>
              <a:rPr lang="en-US" dirty="0" err="1" smtClean="0">
                <a:latin typeface="+mj-lt"/>
              </a:rPr>
              <a:t>мембране</a:t>
            </a:r>
            <a:r>
              <a:rPr lang="sr-Cyrl-RS" dirty="0" smtClean="0">
                <a:latin typeface="+mj-lt"/>
              </a:rPr>
              <a:t>,</a:t>
            </a:r>
            <a:r>
              <a:rPr lang="sr-Latn-RS" dirty="0" smtClean="0">
                <a:latin typeface="+mj-lt"/>
              </a:rPr>
              <a:t> </a:t>
            </a:r>
            <a:r>
              <a:rPr lang="en-US" dirty="0" err="1" smtClean="0">
                <a:latin typeface="+mj-lt"/>
              </a:rPr>
              <a:t>медијум</a:t>
            </a:r>
            <a:r>
              <a:rPr lang="en-US" dirty="0" smtClean="0">
                <a:latin typeface="+mj-lt"/>
              </a:rPr>
              <a:t> у </a:t>
            </a:r>
            <a:r>
              <a:rPr lang="en-US" dirty="0" err="1" smtClean="0">
                <a:latin typeface="+mj-lt"/>
              </a:rPr>
              <a:t>коме</a:t>
            </a:r>
            <a:r>
              <a:rPr lang="en-US" dirty="0" smtClean="0">
                <a:latin typeface="+mj-lt"/>
              </a:rPr>
              <a:t> </a:t>
            </a:r>
            <a:r>
              <a:rPr lang="en-US" dirty="0" err="1" smtClean="0">
                <a:latin typeface="+mj-lt"/>
              </a:rPr>
              <a:t>се</a:t>
            </a:r>
            <a:r>
              <a:rPr lang="en-US" dirty="0" smtClean="0">
                <a:latin typeface="+mj-lt"/>
              </a:rPr>
              <a:t> </a:t>
            </a:r>
            <a:r>
              <a:rPr lang="en-US" dirty="0" err="1" smtClean="0">
                <a:latin typeface="+mj-lt"/>
              </a:rPr>
              <a:t>одвијају</a:t>
            </a:r>
            <a:r>
              <a:rPr lang="en-US" dirty="0" smtClean="0">
                <a:latin typeface="+mj-lt"/>
              </a:rPr>
              <a:t> </a:t>
            </a:r>
            <a:r>
              <a:rPr lang="en-US" dirty="0" err="1" smtClean="0">
                <a:latin typeface="+mj-lt"/>
              </a:rPr>
              <a:t>све</a:t>
            </a:r>
            <a:r>
              <a:rPr lang="en-US" dirty="0" smtClean="0">
                <a:latin typeface="+mj-lt"/>
              </a:rPr>
              <a:t> </a:t>
            </a:r>
            <a:r>
              <a:rPr lang="en-US" dirty="0" err="1" smtClean="0">
                <a:latin typeface="+mj-lt"/>
              </a:rPr>
              <a:t>метаболичке</a:t>
            </a:r>
            <a:r>
              <a:rPr lang="en-US" dirty="0" smtClean="0">
                <a:latin typeface="+mj-lt"/>
              </a:rPr>
              <a:t> </a:t>
            </a:r>
            <a:r>
              <a:rPr lang="sr-Cyrl-RS" dirty="0" smtClean="0">
                <a:latin typeface="+mj-lt"/>
              </a:rPr>
              <a:t>реакције</a:t>
            </a:r>
          </a:p>
          <a:p>
            <a:endParaRPr lang="sr-Cyrl-RS" dirty="0" smtClean="0">
              <a:latin typeface="+mj-lt"/>
            </a:endParaRPr>
          </a:p>
          <a:p>
            <a:pPr>
              <a:buNone/>
            </a:pPr>
            <a:r>
              <a:rPr lang="sr-Cyrl-RS" b="1" dirty="0" smtClean="0">
                <a:latin typeface="+mj-lt"/>
              </a:rPr>
              <a:t>ЕЦТ</a:t>
            </a:r>
            <a:r>
              <a:rPr lang="en-US" b="1" dirty="0" smtClean="0">
                <a:latin typeface="+mj-lt"/>
              </a:rPr>
              <a:t> </a:t>
            </a:r>
            <a:r>
              <a:rPr lang="en-US" b="1" dirty="0" err="1" smtClean="0">
                <a:latin typeface="+mj-lt"/>
              </a:rPr>
              <a:t>течност</a:t>
            </a:r>
            <a:r>
              <a:rPr lang="en-US" b="1" dirty="0" smtClean="0">
                <a:latin typeface="+mj-lt"/>
              </a:rPr>
              <a:t> </a:t>
            </a:r>
            <a:r>
              <a:rPr lang="sr-Cyrl-RS" dirty="0" smtClean="0">
                <a:latin typeface="+mj-lt"/>
              </a:rPr>
              <a:t>--------- </a:t>
            </a:r>
            <a:r>
              <a:rPr lang="sr-Cyrl-RS" dirty="0" smtClean="0">
                <a:solidFill>
                  <a:srgbClr val="FF0000"/>
                </a:solidFill>
                <a:latin typeface="+mj-lt"/>
              </a:rPr>
              <a:t>1. </a:t>
            </a:r>
            <a:r>
              <a:rPr lang="en-US" dirty="0" err="1" smtClean="0">
                <a:solidFill>
                  <a:srgbClr val="FF0000"/>
                </a:solidFill>
                <a:latin typeface="+mj-lt"/>
              </a:rPr>
              <a:t>физиолошк</a:t>
            </a:r>
            <a:r>
              <a:rPr lang="sr-Cyrl-RS" dirty="0" smtClean="0">
                <a:solidFill>
                  <a:srgbClr val="FF0000"/>
                </a:solidFill>
                <a:latin typeface="+mj-lt"/>
              </a:rPr>
              <a:t>а</a:t>
            </a:r>
            <a:r>
              <a:rPr lang="en-US" dirty="0" smtClean="0">
                <a:solidFill>
                  <a:srgbClr val="FF0000"/>
                </a:solidFill>
                <a:latin typeface="+mj-lt"/>
              </a:rPr>
              <a:t> </a:t>
            </a:r>
            <a:r>
              <a:rPr lang="sr-Cyrl-RS" dirty="0" smtClean="0">
                <a:solidFill>
                  <a:srgbClr val="FF0000"/>
                </a:solidFill>
                <a:latin typeface="+mj-lt"/>
              </a:rPr>
              <a:t>ЕЦТ </a:t>
            </a:r>
            <a:r>
              <a:rPr lang="sr-Cyrl-RS" dirty="0" smtClean="0">
                <a:latin typeface="+mj-lt"/>
              </a:rPr>
              <a:t>---- </a:t>
            </a:r>
            <a:r>
              <a:rPr lang="en-US" dirty="0" err="1" smtClean="0">
                <a:latin typeface="+mj-lt"/>
              </a:rPr>
              <a:t>плазм</a:t>
            </a:r>
            <a:r>
              <a:rPr lang="sr-Cyrl-RS" dirty="0" smtClean="0">
                <a:latin typeface="+mj-lt"/>
              </a:rPr>
              <a:t>а</a:t>
            </a:r>
            <a:r>
              <a:rPr lang="en-US" dirty="0" smtClean="0">
                <a:latin typeface="+mj-lt"/>
              </a:rPr>
              <a:t> и </a:t>
            </a:r>
            <a:r>
              <a:rPr lang="en-US" dirty="0" err="1" smtClean="0">
                <a:latin typeface="+mj-lt"/>
              </a:rPr>
              <a:t>интерстицијалн</a:t>
            </a:r>
            <a:r>
              <a:rPr lang="sr-Cyrl-RS" dirty="0" smtClean="0">
                <a:latin typeface="+mj-lt"/>
              </a:rPr>
              <a:t>а</a:t>
            </a:r>
            <a:r>
              <a:rPr lang="en-US" dirty="0" smtClean="0">
                <a:latin typeface="+mj-lt"/>
              </a:rPr>
              <a:t> </a:t>
            </a:r>
            <a:r>
              <a:rPr lang="en-US" dirty="0" err="1" smtClean="0">
                <a:latin typeface="+mj-lt"/>
              </a:rPr>
              <a:t>течност</a:t>
            </a:r>
            <a:endParaRPr lang="sr-Cyrl-RS" dirty="0" smtClean="0">
              <a:latin typeface="+mj-lt"/>
            </a:endParaRPr>
          </a:p>
          <a:p>
            <a:pPr>
              <a:buNone/>
            </a:pPr>
            <a:r>
              <a:rPr lang="sr-Cyrl-RS" dirty="0" smtClean="0">
                <a:latin typeface="+mj-lt"/>
              </a:rPr>
              <a:t>		        ---------- </a:t>
            </a:r>
            <a:r>
              <a:rPr lang="sr-Cyrl-RS" dirty="0" smtClean="0">
                <a:solidFill>
                  <a:srgbClr val="FF0000"/>
                </a:solidFill>
                <a:latin typeface="+mj-lt"/>
              </a:rPr>
              <a:t>2. </a:t>
            </a:r>
            <a:r>
              <a:rPr lang="en-US" dirty="0" err="1" smtClean="0">
                <a:solidFill>
                  <a:srgbClr val="FF0000"/>
                </a:solidFill>
                <a:latin typeface="+mj-lt"/>
              </a:rPr>
              <a:t>трансцелуларн</a:t>
            </a:r>
            <a:r>
              <a:rPr lang="sr-Cyrl-RS" dirty="0" smtClean="0">
                <a:solidFill>
                  <a:srgbClr val="FF0000"/>
                </a:solidFill>
                <a:latin typeface="+mj-lt"/>
              </a:rPr>
              <a:t>а</a:t>
            </a:r>
            <a:r>
              <a:rPr lang="en-US" dirty="0" smtClean="0">
                <a:solidFill>
                  <a:srgbClr val="FF0000"/>
                </a:solidFill>
                <a:latin typeface="+mj-lt"/>
              </a:rPr>
              <a:t> </a:t>
            </a:r>
            <a:r>
              <a:rPr lang="en-US" dirty="0" err="1" smtClean="0">
                <a:solidFill>
                  <a:srgbClr val="FF0000"/>
                </a:solidFill>
                <a:latin typeface="+mj-lt"/>
              </a:rPr>
              <a:t>течност</a:t>
            </a:r>
            <a:r>
              <a:rPr lang="sr-Cyrl-RS" dirty="0" smtClean="0">
                <a:solidFill>
                  <a:srgbClr val="FF0000"/>
                </a:solidFill>
                <a:latin typeface="+mj-lt"/>
              </a:rPr>
              <a:t> </a:t>
            </a:r>
            <a:r>
              <a:rPr lang="sr-Cyrl-RS" dirty="0" smtClean="0">
                <a:latin typeface="+mj-lt"/>
              </a:rPr>
              <a:t>----- </a:t>
            </a:r>
            <a:r>
              <a:rPr lang="en-US" dirty="0" err="1" smtClean="0">
                <a:latin typeface="+mj-lt"/>
              </a:rPr>
              <a:t>очна</a:t>
            </a:r>
            <a:r>
              <a:rPr lang="en-US" dirty="0" smtClean="0">
                <a:latin typeface="+mj-lt"/>
              </a:rPr>
              <a:t> </a:t>
            </a:r>
            <a:r>
              <a:rPr lang="en-US" dirty="0" err="1" smtClean="0">
                <a:latin typeface="+mj-lt"/>
              </a:rPr>
              <a:t>водица</a:t>
            </a:r>
            <a:r>
              <a:rPr lang="en-US" dirty="0" smtClean="0">
                <a:latin typeface="+mj-lt"/>
              </a:rPr>
              <a:t>, </a:t>
            </a:r>
            <a:r>
              <a:rPr lang="en-US" dirty="0" err="1" smtClean="0">
                <a:latin typeface="+mj-lt"/>
              </a:rPr>
              <a:t>цереброспинална</a:t>
            </a:r>
            <a:r>
              <a:rPr lang="en-US" dirty="0" smtClean="0">
                <a:latin typeface="+mj-lt"/>
              </a:rPr>
              <a:t> </a:t>
            </a:r>
            <a:r>
              <a:rPr lang="en-US" dirty="0" err="1" smtClean="0">
                <a:latin typeface="+mj-lt"/>
              </a:rPr>
              <a:t>течност</a:t>
            </a:r>
            <a:r>
              <a:rPr lang="en-US" dirty="0" smtClean="0">
                <a:latin typeface="+mj-lt"/>
              </a:rPr>
              <a:t> и </a:t>
            </a:r>
            <a:r>
              <a:rPr lang="en-US" dirty="0" err="1" smtClean="0">
                <a:latin typeface="+mj-lt"/>
              </a:rPr>
              <a:t>вода</a:t>
            </a:r>
            <a:r>
              <a:rPr lang="en-US" dirty="0" smtClean="0">
                <a:latin typeface="+mj-lt"/>
              </a:rPr>
              <a:t> </a:t>
            </a:r>
            <a:r>
              <a:rPr lang="en-US" dirty="0" err="1" smtClean="0">
                <a:latin typeface="+mj-lt"/>
              </a:rPr>
              <a:t>унутар</a:t>
            </a:r>
            <a:r>
              <a:rPr lang="en-US" dirty="0" smtClean="0">
                <a:latin typeface="+mj-lt"/>
              </a:rPr>
              <a:t> </a:t>
            </a:r>
            <a:r>
              <a:rPr lang="en-US" dirty="0" err="1" smtClean="0">
                <a:latin typeface="+mj-lt"/>
              </a:rPr>
              <a:t>гастроинтестиналног</a:t>
            </a:r>
            <a:r>
              <a:rPr lang="en-US" dirty="0" smtClean="0">
                <a:latin typeface="+mj-lt"/>
              </a:rPr>
              <a:t>, </a:t>
            </a:r>
            <a:r>
              <a:rPr lang="en-US" dirty="0" err="1" smtClean="0">
                <a:latin typeface="+mj-lt"/>
              </a:rPr>
              <a:t>генитоурина</a:t>
            </a:r>
            <a:r>
              <a:rPr lang="sr-Cyrl-RS" dirty="0" smtClean="0">
                <a:latin typeface="+mj-lt"/>
              </a:rPr>
              <a:t>рн</a:t>
            </a:r>
            <a:r>
              <a:rPr lang="en-US" dirty="0" err="1" smtClean="0">
                <a:latin typeface="+mj-lt"/>
              </a:rPr>
              <a:t>ог</a:t>
            </a:r>
            <a:r>
              <a:rPr lang="en-US" dirty="0" smtClean="0">
                <a:latin typeface="+mj-lt"/>
              </a:rPr>
              <a:t> и </a:t>
            </a:r>
            <a:r>
              <a:rPr lang="en-US" dirty="0" err="1" smtClean="0">
                <a:latin typeface="+mj-lt"/>
              </a:rPr>
              <a:t>назореспирато</a:t>
            </a:r>
            <a:r>
              <a:rPr lang="sr-Cyrl-RS" dirty="0" smtClean="0">
                <a:latin typeface="+mj-lt"/>
              </a:rPr>
              <a:t>рн</a:t>
            </a:r>
            <a:r>
              <a:rPr lang="en-US" dirty="0" err="1" smtClean="0">
                <a:latin typeface="+mj-lt"/>
              </a:rPr>
              <a:t>ог</a:t>
            </a:r>
            <a:r>
              <a:rPr lang="en-US" dirty="0" smtClean="0">
                <a:latin typeface="+mj-lt"/>
              </a:rPr>
              <a:t> </a:t>
            </a:r>
            <a:r>
              <a:rPr lang="en-US" dirty="0" err="1" smtClean="0">
                <a:latin typeface="+mj-lt"/>
              </a:rPr>
              <a:t>тракта</a:t>
            </a:r>
            <a:endParaRPr lang="sr-Cyrl-RS" dirty="0" smtClean="0">
              <a:latin typeface="+mj-lt"/>
            </a:endParaRPr>
          </a:p>
          <a:p>
            <a:pPr>
              <a:buNone/>
            </a:pPr>
            <a:endParaRPr lang="sr-Cyrl-RS" dirty="0" smtClean="0">
              <a:latin typeface="+mj-lt"/>
            </a:endParaRPr>
          </a:p>
          <a:p>
            <a:endParaRPr lang="sr-Cyrl-RS" dirty="0" smtClean="0">
              <a:latin typeface="+mj-lt"/>
            </a:endParaRPr>
          </a:p>
          <a:p>
            <a:endParaRPr lang="sr-Cyrl-RS" dirty="0" smtClean="0">
              <a:latin typeface="+mj-lt"/>
            </a:endParaRPr>
          </a:p>
          <a:p>
            <a:pPr>
              <a:buNone/>
            </a:pPr>
            <a:r>
              <a:rPr lang="en-US" b="1" dirty="0" err="1" smtClean="0">
                <a:latin typeface="+mj-lt"/>
              </a:rPr>
              <a:t>Интрацелуларна</a:t>
            </a:r>
            <a:r>
              <a:rPr lang="en-US" b="1" dirty="0" smtClean="0">
                <a:latin typeface="+mj-lt"/>
              </a:rPr>
              <a:t> </a:t>
            </a:r>
            <a:r>
              <a:rPr lang="sr-Cyrl-RS" b="1" dirty="0" smtClean="0">
                <a:latin typeface="+mj-lt"/>
              </a:rPr>
              <a:t>течност</a:t>
            </a:r>
            <a:r>
              <a:rPr lang="sr-Cyrl-RS" dirty="0" smtClean="0">
                <a:latin typeface="+mj-lt"/>
              </a:rPr>
              <a:t>- </a:t>
            </a:r>
            <a:r>
              <a:rPr lang="en-US" dirty="0" err="1" smtClean="0">
                <a:latin typeface="+mj-lt"/>
              </a:rPr>
              <a:t>унутар</a:t>
            </a:r>
            <a:r>
              <a:rPr lang="en-US" dirty="0" smtClean="0">
                <a:latin typeface="+mj-lt"/>
              </a:rPr>
              <a:t> </a:t>
            </a:r>
            <a:r>
              <a:rPr lang="en-US" dirty="0" err="1" smtClean="0">
                <a:latin typeface="+mj-lt"/>
              </a:rPr>
              <a:t>ћелијске</a:t>
            </a:r>
            <a:r>
              <a:rPr lang="en-US" dirty="0" smtClean="0">
                <a:latin typeface="+mj-lt"/>
              </a:rPr>
              <a:t> </a:t>
            </a:r>
            <a:r>
              <a:rPr lang="en-US" dirty="0" err="1" smtClean="0">
                <a:latin typeface="+mj-lt"/>
              </a:rPr>
              <a:t>мембране</a:t>
            </a:r>
            <a:r>
              <a:rPr lang="sr-Cyrl-RS" dirty="0">
                <a:latin typeface="+mj-lt"/>
              </a:rPr>
              <a:t>,</a:t>
            </a:r>
            <a:r>
              <a:rPr lang="en-US" dirty="0" smtClean="0">
                <a:latin typeface="+mj-lt"/>
              </a:rPr>
              <a:t> у </a:t>
            </a:r>
            <a:r>
              <a:rPr lang="en-US" dirty="0" err="1" smtClean="0">
                <a:latin typeface="+mj-lt"/>
              </a:rPr>
              <a:t>њој</a:t>
            </a:r>
            <a:r>
              <a:rPr lang="en-US" dirty="0" smtClean="0">
                <a:latin typeface="+mj-lt"/>
              </a:rPr>
              <a:t> </a:t>
            </a:r>
            <a:r>
              <a:rPr lang="en-US" dirty="0" err="1" smtClean="0">
                <a:latin typeface="+mj-lt"/>
              </a:rPr>
              <a:t>се</a:t>
            </a:r>
            <a:r>
              <a:rPr lang="en-US" dirty="0" smtClean="0">
                <a:latin typeface="+mj-lt"/>
              </a:rPr>
              <a:t> </a:t>
            </a:r>
            <a:r>
              <a:rPr lang="en-US" dirty="0" err="1" smtClean="0">
                <a:latin typeface="+mj-lt"/>
              </a:rPr>
              <a:t>одвијају</a:t>
            </a:r>
            <a:r>
              <a:rPr lang="en-US" dirty="0" smtClean="0">
                <a:latin typeface="+mj-lt"/>
              </a:rPr>
              <a:t> </a:t>
            </a:r>
            <a:r>
              <a:rPr lang="en-US" dirty="0" err="1" smtClean="0">
                <a:latin typeface="+mj-lt"/>
              </a:rPr>
              <a:t>све</a:t>
            </a:r>
            <a:r>
              <a:rPr lang="en-US" dirty="0" smtClean="0">
                <a:latin typeface="+mj-lt"/>
              </a:rPr>
              <a:t> </a:t>
            </a:r>
            <a:r>
              <a:rPr lang="en-US" dirty="0" err="1" smtClean="0">
                <a:latin typeface="+mj-lt"/>
              </a:rPr>
              <a:t>хемијске</a:t>
            </a:r>
            <a:r>
              <a:rPr lang="en-US" dirty="0" smtClean="0">
                <a:latin typeface="+mj-lt"/>
              </a:rPr>
              <a:t> </a:t>
            </a:r>
            <a:r>
              <a:rPr lang="en-US" dirty="0" err="1" smtClean="0">
                <a:latin typeface="+mj-lt"/>
              </a:rPr>
              <a:t>реакције</a:t>
            </a:r>
            <a:r>
              <a:rPr lang="en-US" dirty="0" smtClean="0">
                <a:latin typeface="+mj-lt"/>
              </a:rPr>
              <a:t> </a:t>
            </a:r>
            <a:r>
              <a:rPr lang="en-US" dirty="0" err="1" smtClean="0">
                <a:latin typeface="+mj-lt"/>
              </a:rPr>
              <a:t>ћелијског</a:t>
            </a:r>
            <a:r>
              <a:rPr lang="en-US" dirty="0" smtClean="0">
                <a:latin typeface="+mj-lt"/>
              </a:rPr>
              <a:t> </a:t>
            </a:r>
            <a:r>
              <a:rPr lang="en-US" dirty="0" err="1" smtClean="0">
                <a:latin typeface="+mj-lt"/>
              </a:rPr>
              <a:t>метаболизма</a:t>
            </a:r>
            <a:endParaRPr lang="sr-Cyrl-RS" dirty="0" smtClean="0">
              <a:latin typeface="+mj-l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229600" cy="6192688"/>
          </a:xfrm>
        </p:spPr>
        <p:txBody>
          <a:bodyPr>
            <a:normAutofit lnSpcReduction="10000"/>
          </a:bodyPr>
          <a:lstStyle/>
          <a:p>
            <a:r>
              <a:rPr lang="en-US" b="1" dirty="0" err="1" smtClean="0">
                <a:latin typeface="+mj-lt"/>
              </a:rPr>
              <a:t>Плазма</a:t>
            </a:r>
            <a:r>
              <a:rPr lang="en-US" dirty="0" smtClean="0">
                <a:latin typeface="+mj-lt"/>
              </a:rPr>
              <a:t> </a:t>
            </a:r>
            <a:r>
              <a:rPr lang="en-US" dirty="0" err="1" smtClean="0">
                <a:latin typeface="+mj-lt"/>
              </a:rPr>
              <a:t>је</a:t>
            </a:r>
            <a:r>
              <a:rPr lang="en-US" dirty="0" smtClean="0">
                <a:latin typeface="+mj-lt"/>
              </a:rPr>
              <a:t> </a:t>
            </a:r>
            <a:r>
              <a:rPr lang="en-US" dirty="0" err="1" smtClean="0">
                <a:latin typeface="+mj-lt"/>
              </a:rPr>
              <a:t>састављена</a:t>
            </a:r>
            <a:r>
              <a:rPr lang="en-US" dirty="0" smtClean="0">
                <a:latin typeface="+mj-lt"/>
              </a:rPr>
              <a:t> </a:t>
            </a:r>
            <a:r>
              <a:rPr lang="en-US" dirty="0" err="1" smtClean="0">
                <a:latin typeface="+mj-lt"/>
              </a:rPr>
              <a:t>од</a:t>
            </a:r>
            <a:r>
              <a:rPr lang="en-US" dirty="0" smtClean="0">
                <a:latin typeface="+mj-lt"/>
              </a:rPr>
              <a:t> </a:t>
            </a:r>
            <a:r>
              <a:rPr lang="en-US" dirty="0" err="1" smtClean="0">
                <a:latin typeface="+mj-lt"/>
              </a:rPr>
              <a:t>воде</a:t>
            </a:r>
            <a:r>
              <a:rPr lang="en-US" dirty="0" smtClean="0">
                <a:latin typeface="+mj-lt"/>
              </a:rPr>
              <a:t> и </a:t>
            </a:r>
            <a:r>
              <a:rPr lang="en-US" dirty="0" err="1" smtClean="0">
                <a:latin typeface="+mj-lt"/>
              </a:rPr>
              <a:t>макромолекула</a:t>
            </a:r>
            <a:endParaRPr lang="sr-Cyrl-RS" dirty="0" smtClean="0">
              <a:latin typeface="+mj-lt"/>
            </a:endParaRPr>
          </a:p>
          <a:p>
            <a:pPr lvl="1"/>
            <a:r>
              <a:rPr lang="sr-Cyrl-RS" dirty="0" smtClean="0">
                <a:latin typeface="+mj-lt"/>
              </a:rPr>
              <a:t>к</a:t>
            </a:r>
            <a:r>
              <a:rPr lang="en-US" dirty="0" err="1" smtClean="0">
                <a:latin typeface="+mj-lt"/>
              </a:rPr>
              <a:t>онцентрација</a:t>
            </a:r>
            <a:r>
              <a:rPr lang="en-US" dirty="0" smtClean="0">
                <a:latin typeface="+mj-lt"/>
              </a:rPr>
              <a:t> </a:t>
            </a:r>
            <a:r>
              <a:rPr lang="en-US" dirty="0" err="1" smtClean="0">
                <a:latin typeface="+mj-lt"/>
              </a:rPr>
              <a:t>јона</a:t>
            </a:r>
            <a:r>
              <a:rPr lang="en-US" dirty="0" smtClean="0">
                <a:latin typeface="+mj-lt"/>
              </a:rPr>
              <a:t> у </a:t>
            </a:r>
            <a:r>
              <a:rPr lang="en-US" dirty="0" err="1" smtClean="0">
                <a:latin typeface="+mj-lt"/>
              </a:rPr>
              <a:t>плазми</a:t>
            </a:r>
            <a:r>
              <a:rPr lang="en-US" dirty="0" smtClean="0">
                <a:latin typeface="+mj-lt"/>
              </a:rPr>
              <a:t> </a:t>
            </a:r>
            <a:r>
              <a:rPr lang="en-US" dirty="0" err="1" smtClean="0">
                <a:latin typeface="+mj-lt"/>
              </a:rPr>
              <a:t>мања</a:t>
            </a:r>
            <a:r>
              <a:rPr lang="en-US" dirty="0" smtClean="0">
                <a:latin typeface="+mj-lt"/>
              </a:rPr>
              <a:t> </a:t>
            </a:r>
            <a:r>
              <a:rPr lang="en-US" dirty="0" err="1" smtClean="0">
                <a:latin typeface="+mj-lt"/>
              </a:rPr>
              <a:t>од</a:t>
            </a:r>
            <a:r>
              <a:rPr lang="en-US" dirty="0" smtClean="0">
                <a:latin typeface="+mj-lt"/>
              </a:rPr>
              <a:t> </a:t>
            </a:r>
            <a:r>
              <a:rPr lang="en-US" dirty="0" err="1" smtClean="0">
                <a:latin typeface="+mj-lt"/>
              </a:rPr>
              <a:t>концентрације</a:t>
            </a:r>
            <a:r>
              <a:rPr lang="en-US" dirty="0" smtClean="0">
                <a:latin typeface="+mj-lt"/>
              </a:rPr>
              <a:t> </a:t>
            </a:r>
            <a:r>
              <a:rPr lang="en-US" dirty="0" err="1" smtClean="0">
                <a:latin typeface="+mj-lt"/>
              </a:rPr>
              <a:t>јона</a:t>
            </a:r>
            <a:r>
              <a:rPr lang="en-US" dirty="0" smtClean="0">
                <a:latin typeface="+mj-lt"/>
              </a:rPr>
              <a:t> у </a:t>
            </a:r>
            <a:r>
              <a:rPr lang="en-US" dirty="0" err="1" smtClean="0">
                <a:latin typeface="+mj-lt"/>
              </a:rPr>
              <a:t>воденој</a:t>
            </a:r>
            <a:r>
              <a:rPr lang="en-US" dirty="0" smtClean="0">
                <a:latin typeface="+mj-lt"/>
              </a:rPr>
              <a:t> </a:t>
            </a:r>
            <a:r>
              <a:rPr lang="en-US" dirty="0" err="1" smtClean="0">
                <a:latin typeface="+mj-lt"/>
              </a:rPr>
              <a:t>фази</a:t>
            </a:r>
            <a:r>
              <a:rPr lang="en-US" dirty="0" smtClean="0">
                <a:latin typeface="+mj-lt"/>
              </a:rPr>
              <a:t> </a:t>
            </a:r>
            <a:r>
              <a:rPr lang="en-US" dirty="0" err="1" smtClean="0">
                <a:latin typeface="+mj-lt"/>
              </a:rPr>
              <a:t>плазме</a:t>
            </a:r>
            <a:r>
              <a:rPr lang="en-US" dirty="0" smtClean="0">
                <a:latin typeface="+mj-lt"/>
              </a:rPr>
              <a:t>, </a:t>
            </a:r>
            <a:r>
              <a:rPr lang="en-US" dirty="0" err="1" smtClean="0">
                <a:latin typeface="+mj-lt"/>
              </a:rPr>
              <a:t>јер</a:t>
            </a:r>
            <a:r>
              <a:rPr lang="en-US" dirty="0" smtClean="0">
                <a:latin typeface="+mj-lt"/>
              </a:rPr>
              <a:t> </a:t>
            </a:r>
            <a:r>
              <a:rPr lang="en-US" dirty="0" err="1" smtClean="0">
                <a:latin typeface="+mj-lt"/>
              </a:rPr>
              <a:t>су</a:t>
            </a:r>
            <a:r>
              <a:rPr lang="en-US" dirty="0" smtClean="0">
                <a:latin typeface="+mj-lt"/>
              </a:rPr>
              <a:t> </a:t>
            </a:r>
            <a:r>
              <a:rPr lang="en-US" dirty="0" err="1" smtClean="0">
                <a:latin typeface="+mj-lt"/>
              </a:rPr>
              <a:t>јони</a:t>
            </a:r>
            <a:r>
              <a:rPr lang="en-US" dirty="0" smtClean="0">
                <a:latin typeface="+mj-lt"/>
              </a:rPr>
              <a:t> </a:t>
            </a:r>
            <a:r>
              <a:rPr lang="en-US" dirty="0" err="1" smtClean="0">
                <a:latin typeface="+mj-lt"/>
              </a:rPr>
              <a:t>растворени</a:t>
            </a:r>
            <a:r>
              <a:rPr lang="en-US" dirty="0" smtClean="0">
                <a:latin typeface="+mj-lt"/>
              </a:rPr>
              <a:t> </a:t>
            </a:r>
            <a:r>
              <a:rPr lang="en-US" dirty="0" err="1" smtClean="0">
                <a:latin typeface="+mj-lt"/>
              </a:rPr>
              <a:t>само</a:t>
            </a:r>
            <a:r>
              <a:rPr lang="en-US" dirty="0" smtClean="0">
                <a:latin typeface="+mj-lt"/>
              </a:rPr>
              <a:t> у </a:t>
            </a:r>
            <a:r>
              <a:rPr lang="en-US" dirty="0" err="1" smtClean="0">
                <a:latin typeface="+mj-lt"/>
              </a:rPr>
              <a:t>води</a:t>
            </a:r>
            <a:r>
              <a:rPr lang="en-US" dirty="0" smtClean="0">
                <a:latin typeface="+mj-lt"/>
              </a:rPr>
              <a:t>, а </a:t>
            </a:r>
            <a:r>
              <a:rPr lang="en-US" dirty="0" err="1" smtClean="0">
                <a:latin typeface="+mj-lt"/>
              </a:rPr>
              <a:t>не</a:t>
            </a:r>
            <a:r>
              <a:rPr lang="en-US" dirty="0" smtClean="0">
                <a:latin typeface="+mj-lt"/>
              </a:rPr>
              <a:t> и у </a:t>
            </a:r>
            <a:r>
              <a:rPr lang="en-US" dirty="0" err="1" smtClean="0">
                <a:latin typeface="+mj-lt"/>
              </a:rPr>
              <a:t>макромолекулима</a:t>
            </a:r>
            <a:endParaRPr lang="en-US" dirty="0" smtClean="0">
              <a:latin typeface="+mj-lt"/>
            </a:endParaRPr>
          </a:p>
          <a:p>
            <a:r>
              <a:rPr lang="sr-Cyrl-RS" dirty="0" smtClean="0">
                <a:latin typeface="+mj-lt"/>
              </a:rPr>
              <a:t>Позитивни и негативни јони - </a:t>
            </a:r>
            <a:r>
              <a:rPr lang="en-US" dirty="0" err="1" smtClean="0">
                <a:latin typeface="+mj-lt"/>
              </a:rPr>
              <a:t>електрична</a:t>
            </a:r>
            <a:r>
              <a:rPr lang="en-US" dirty="0" smtClean="0">
                <a:latin typeface="+mj-lt"/>
              </a:rPr>
              <a:t> </a:t>
            </a:r>
            <a:r>
              <a:rPr lang="en-US" dirty="0" err="1" smtClean="0">
                <a:latin typeface="+mj-lt"/>
              </a:rPr>
              <a:t>неутралност</a:t>
            </a:r>
            <a:r>
              <a:rPr lang="en-US" dirty="0" smtClean="0">
                <a:latin typeface="+mj-lt"/>
              </a:rPr>
              <a:t> </a:t>
            </a:r>
            <a:r>
              <a:rPr lang="en-US" dirty="0" err="1" smtClean="0">
                <a:latin typeface="+mj-lt"/>
              </a:rPr>
              <a:t>плазме</a:t>
            </a:r>
            <a:endParaRPr lang="sr-Cyrl-RS" dirty="0" smtClean="0">
              <a:latin typeface="+mj-lt"/>
            </a:endParaRPr>
          </a:p>
          <a:p>
            <a:r>
              <a:rPr lang="en-US" dirty="0" smtClean="0">
                <a:latin typeface="+mj-lt"/>
              </a:rPr>
              <a:t> У </a:t>
            </a:r>
            <a:r>
              <a:rPr lang="en-US" dirty="0" err="1" smtClean="0">
                <a:latin typeface="+mj-lt"/>
              </a:rPr>
              <a:t>лабораторијама</a:t>
            </a:r>
            <a:r>
              <a:rPr lang="en-US" dirty="0" smtClean="0">
                <a:latin typeface="+mj-lt"/>
              </a:rPr>
              <a:t> </a:t>
            </a:r>
            <a:r>
              <a:rPr lang="sr-Cyrl-RS" dirty="0" smtClean="0">
                <a:latin typeface="+mj-lt"/>
              </a:rPr>
              <a:t>- </a:t>
            </a:r>
            <a:r>
              <a:rPr lang="en-US" dirty="0" err="1" smtClean="0">
                <a:latin typeface="+mj-lt"/>
              </a:rPr>
              <a:t>мерљиви</a:t>
            </a:r>
            <a:r>
              <a:rPr lang="en-US" dirty="0" smtClean="0">
                <a:latin typeface="+mj-lt"/>
              </a:rPr>
              <a:t> </a:t>
            </a:r>
            <a:r>
              <a:rPr lang="en-US" dirty="0" err="1" smtClean="0">
                <a:latin typeface="+mj-lt"/>
              </a:rPr>
              <a:t>катјони</a:t>
            </a:r>
            <a:r>
              <a:rPr lang="en-US" dirty="0" smtClean="0">
                <a:latin typeface="+mj-lt"/>
              </a:rPr>
              <a:t> (</a:t>
            </a:r>
            <a:r>
              <a:rPr lang="en-US" dirty="0" err="1" smtClean="0">
                <a:latin typeface="+mj-lt"/>
              </a:rPr>
              <a:t>натријум</a:t>
            </a:r>
            <a:r>
              <a:rPr lang="en-US" dirty="0" smtClean="0">
                <a:latin typeface="+mj-lt"/>
              </a:rPr>
              <a:t>, </a:t>
            </a:r>
            <a:r>
              <a:rPr lang="en-US" dirty="0" err="1" smtClean="0">
                <a:latin typeface="+mj-lt"/>
              </a:rPr>
              <a:t>калијум</a:t>
            </a:r>
            <a:r>
              <a:rPr lang="en-US" dirty="0" smtClean="0">
                <a:latin typeface="+mj-lt"/>
              </a:rPr>
              <a:t>)</a:t>
            </a:r>
            <a:r>
              <a:rPr lang="sr-Cyrl-RS" dirty="0" smtClean="0">
                <a:latin typeface="+mj-lt"/>
              </a:rPr>
              <a:t> и</a:t>
            </a:r>
            <a:r>
              <a:rPr lang="en-US" dirty="0" smtClean="0">
                <a:latin typeface="+mj-lt"/>
              </a:rPr>
              <a:t> </a:t>
            </a:r>
            <a:r>
              <a:rPr lang="en-US" dirty="0" err="1" smtClean="0">
                <a:latin typeface="+mj-lt"/>
              </a:rPr>
              <a:t>односно</a:t>
            </a:r>
            <a:r>
              <a:rPr lang="en-US" dirty="0" smtClean="0">
                <a:latin typeface="+mj-lt"/>
              </a:rPr>
              <a:t> </a:t>
            </a:r>
            <a:r>
              <a:rPr lang="en-US" dirty="0" err="1" smtClean="0">
                <a:latin typeface="+mj-lt"/>
              </a:rPr>
              <a:t>мерљиви</a:t>
            </a:r>
            <a:r>
              <a:rPr lang="en-US" dirty="0" smtClean="0">
                <a:latin typeface="+mj-lt"/>
              </a:rPr>
              <a:t> а</a:t>
            </a:r>
            <a:r>
              <a:rPr lang="sr-Cyrl-RS" dirty="0" smtClean="0">
                <a:latin typeface="+mj-lt"/>
              </a:rPr>
              <a:t>нј</a:t>
            </a:r>
            <a:r>
              <a:rPr lang="en-US" dirty="0" err="1" smtClean="0">
                <a:latin typeface="+mj-lt"/>
              </a:rPr>
              <a:t>они</a:t>
            </a:r>
            <a:r>
              <a:rPr lang="en-US" dirty="0" smtClean="0">
                <a:latin typeface="+mj-lt"/>
              </a:rPr>
              <a:t> (</a:t>
            </a:r>
            <a:r>
              <a:rPr lang="en-US" dirty="0" err="1" smtClean="0">
                <a:latin typeface="+mj-lt"/>
              </a:rPr>
              <a:t>хлориди</a:t>
            </a:r>
            <a:r>
              <a:rPr lang="en-US" dirty="0" smtClean="0">
                <a:latin typeface="+mj-lt"/>
              </a:rPr>
              <a:t>, </a:t>
            </a:r>
            <a:r>
              <a:rPr lang="en-US" dirty="0" err="1" smtClean="0">
                <a:latin typeface="+mj-lt"/>
              </a:rPr>
              <a:t>бикарбонати</a:t>
            </a:r>
            <a:r>
              <a:rPr lang="en-US" dirty="0" smtClean="0">
                <a:latin typeface="+mj-lt"/>
              </a:rPr>
              <a:t>) </a:t>
            </a:r>
            <a:endParaRPr lang="sr-Cyrl-RS" dirty="0" smtClean="0">
              <a:latin typeface="+mj-lt"/>
            </a:endParaRPr>
          </a:p>
          <a:p>
            <a:r>
              <a:rPr lang="en-US" dirty="0" err="1" smtClean="0">
                <a:latin typeface="+mj-lt"/>
              </a:rPr>
              <a:t>Сума</a:t>
            </a:r>
            <a:r>
              <a:rPr lang="en-US" dirty="0" smtClean="0">
                <a:latin typeface="+mj-lt"/>
              </a:rPr>
              <a:t> </a:t>
            </a:r>
            <a:r>
              <a:rPr lang="en-US" dirty="0" err="1" smtClean="0">
                <a:latin typeface="+mj-lt"/>
              </a:rPr>
              <a:t>мерљивих</a:t>
            </a:r>
            <a:r>
              <a:rPr lang="en-US" dirty="0" smtClean="0">
                <a:latin typeface="+mj-lt"/>
              </a:rPr>
              <a:t> </a:t>
            </a:r>
            <a:r>
              <a:rPr lang="en-US" dirty="0" err="1" smtClean="0">
                <a:latin typeface="+mj-lt"/>
              </a:rPr>
              <a:t>катјона</a:t>
            </a:r>
            <a:r>
              <a:rPr lang="en-US" dirty="0" smtClean="0">
                <a:latin typeface="+mj-lt"/>
              </a:rPr>
              <a:t> </a:t>
            </a:r>
            <a:r>
              <a:rPr lang="en-US" dirty="0" err="1" smtClean="0">
                <a:latin typeface="+mj-lt"/>
              </a:rPr>
              <a:t>је</a:t>
            </a:r>
            <a:r>
              <a:rPr lang="en-US" dirty="0" smtClean="0">
                <a:latin typeface="+mj-lt"/>
              </a:rPr>
              <a:t> </a:t>
            </a:r>
            <a:r>
              <a:rPr lang="en-US" dirty="0" err="1" smtClean="0">
                <a:latin typeface="+mj-lt"/>
              </a:rPr>
              <a:t>већа</a:t>
            </a:r>
            <a:r>
              <a:rPr lang="en-US" dirty="0" smtClean="0">
                <a:latin typeface="+mj-lt"/>
              </a:rPr>
              <a:t> </a:t>
            </a:r>
            <a:r>
              <a:rPr lang="en-US" dirty="0" err="1" smtClean="0">
                <a:latin typeface="+mj-lt"/>
              </a:rPr>
              <a:t>од</a:t>
            </a:r>
            <a:r>
              <a:rPr lang="en-US" dirty="0" smtClean="0">
                <a:latin typeface="+mj-lt"/>
              </a:rPr>
              <a:t> </a:t>
            </a:r>
            <a:r>
              <a:rPr lang="en-US" dirty="0" err="1" smtClean="0">
                <a:latin typeface="+mj-lt"/>
              </a:rPr>
              <a:t>суме</a:t>
            </a:r>
            <a:r>
              <a:rPr lang="en-US" dirty="0" smtClean="0">
                <a:latin typeface="+mj-lt"/>
              </a:rPr>
              <a:t> </a:t>
            </a:r>
            <a:r>
              <a:rPr lang="en-US" dirty="0" err="1" smtClean="0">
                <a:latin typeface="+mj-lt"/>
              </a:rPr>
              <a:t>мерљивих</a:t>
            </a:r>
            <a:r>
              <a:rPr lang="en-US" dirty="0" smtClean="0">
                <a:latin typeface="+mj-lt"/>
              </a:rPr>
              <a:t> а</a:t>
            </a:r>
            <a:r>
              <a:rPr lang="sr-Cyrl-RS" dirty="0" smtClean="0">
                <a:latin typeface="+mj-lt"/>
              </a:rPr>
              <a:t>нј</a:t>
            </a:r>
            <a:r>
              <a:rPr lang="en-US" dirty="0" err="1" smtClean="0">
                <a:latin typeface="+mj-lt"/>
              </a:rPr>
              <a:t>она</a:t>
            </a:r>
            <a:r>
              <a:rPr lang="en-US" dirty="0" smtClean="0">
                <a:latin typeface="+mj-lt"/>
              </a:rPr>
              <a:t> и </a:t>
            </a:r>
            <a:r>
              <a:rPr lang="en-US" dirty="0" err="1" smtClean="0">
                <a:latin typeface="+mj-lt"/>
              </a:rPr>
              <a:t>та</a:t>
            </a:r>
            <a:r>
              <a:rPr lang="en-US" dirty="0" smtClean="0">
                <a:latin typeface="+mj-lt"/>
              </a:rPr>
              <a:t> </a:t>
            </a:r>
            <a:r>
              <a:rPr lang="en-US" dirty="0" err="1" smtClean="0">
                <a:latin typeface="+mj-lt"/>
              </a:rPr>
              <a:t>разлика</a:t>
            </a:r>
            <a:r>
              <a:rPr lang="en-US" dirty="0" smtClean="0">
                <a:latin typeface="+mj-lt"/>
              </a:rPr>
              <a:t> </a:t>
            </a:r>
            <a:r>
              <a:rPr lang="en-US" dirty="0" err="1" smtClean="0">
                <a:latin typeface="+mj-lt"/>
              </a:rPr>
              <a:t>је</a:t>
            </a:r>
            <a:r>
              <a:rPr lang="en-US" dirty="0" smtClean="0">
                <a:latin typeface="+mj-lt"/>
              </a:rPr>
              <a:t> </a:t>
            </a:r>
            <a:r>
              <a:rPr lang="en-US" dirty="0" err="1" smtClean="0">
                <a:latin typeface="+mj-lt"/>
              </a:rPr>
              <a:t>позната</a:t>
            </a:r>
            <a:r>
              <a:rPr lang="en-US" dirty="0" smtClean="0">
                <a:latin typeface="+mj-lt"/>
              </a:rPr>
              <a:t> </a:t>
            </a:r>
            <a:r>
              <a:rPr lang="en-US" dirty="0" err="1" smtClean="0">
                <a:latin typeface="+mj-lt"/>
              </a:rPr>
              <a:t>као</a:t>
            </a:r>
            <a:r>
              <a:rPr lang="en-US" dirty="0" smtClean="0">
                <a:latin typeface="+mj-lt"/>
              </a:rPr>
              <a:t> </a:t>
            </a:r>
            <a:r>
              <a:rPr lang="en-US" b="1" dirty="0" smtClean="0">
                <a:latin typeface="+mj-lt"/>
              </a:rPr>
              <a:t>а</a:t>
            </a:r>
            <a:r>
              <a:rPr lang="sr-Cyrl-RS" b="1" dirty="0" smtClean="0">
                <a:latin typeface="+mj-lt"/>
              </a:rPr>
              <a:t>нј</a:t>
            </a:r>
            <a:r>
              <a:rPr lang="en-US" b="1" dirty="0" err="1" smtClean="0">
                <a:latin typeface="+mj-lt"/>
              </a:rPr>
              <a:t>онски</a:t>
            </a:r>
            <a:r>
              <a:rPr lang="en-US" b="1" dirty="0" smtClean="0">
                <a:latin typeface="+mj-lt"/>
              </a:rPr>
              <a:t> </a:t>
            </a:r>
            <a:r>
              <a:rPr lang="en-US" b="1" dirty="0" err="1" smtClean="0">
                <a:latin typeface="+mj-lt"/>
              </a:rPr>
              <a:t>гап</a:t>
            </a:r>
            <a:r>
              <a:rPr lang="en-US" b="1" dirty="0" smtClean="0">
                <a:latin typeface="+mj-lt"/>
              </a:rPr>
              <a:t> </a:t>
            </a:r>
            <a:r>
              <a:rPr lang="en-US" b="1" dirty="0" err="1" smtClean="0">
                <a:latin typeface="+mj-lt"/>
              </a:rPr>
              <a:t>или</a:t>
            </a:r>
            <a:r>
              <a:rPr lang="en-US" b="1" dirty="0" smtClean="0">
                <a:latin typeface="+mj-lt"/>
              </a:rPr>
              <a:t> а</a:t>
            </a:r>
            <a:r>
              <a:rPr lang="sr-Cyrl-RS" b="1" dirty="0" smtClean="0">
                <a:latin typeface="+mj-lt"/>
              </a:rPr>
              <a:t>нј</a:t>
            </a:r>
            <a:r>
              <a:rPr lang="en-US" b="1" dirty="0" err="1" smtClean="0">
                <a:latin typeface="+mj-lt"/>
              </a:rPr>
              <a:t>онска</a:t>
            </a:r>
            <a:r>
              <a:rPr lang="en-US" b="1" dirty="0" smtClean="0">
                <a:latin typeface="+mj-lt"/>
              </a:rPr>
              <a:t> </a:t>
            </a:r>
            <a:r>
              <a:rPr lang="en-US" b="1" dirty="0" err="1" smtClean="0">
                <a:latin typeface="+mj-lt"/>
              </a:rPr>
              <a:t>празнина</a:t>
            </a:r>
            <a:endParaRPr lang="sr-Cyrl-RS" b="1" dirty="0" smtClean="0">
              <a:latin typeface="+mj-lt"/>
            </a:endParaRPr>
          </a:p>
          <a:p>
            <a:r>
              <a:rPr lang="en-US" dirty="0" err="1" smtClean="0">
                <a:latin typeface="+mj-lt"/>
              </a:rPr>
              <a:t>Вредност</a:t>
            </a:r>
            <a:r>
              <a:rPr lang="en-US" dirty="0" smtClean="0">
                <a:latin typeface="+mj-lt"/>
              </a:rPr>
              <a:t> а</a:t>
            </a:r>
            <a:r>
              <a:rPr lang="sr-Cyrl-RS" dirty="0" smtClean="0">
                <a:latin typeface="+mj-lt"/>
              </a:rPr>
              <a:t>нј</a:t>
            </a:r>
            <a:r>
              <a:rPr lang="en-US" dirty="0" err="1" smtClean="0">
                <a:latin typeface="+mj-lt"/>
              </a:rPr>
              <a:t>онског</a:t>
            </a:r>
            <a:r>
              <a:rPr lang="en-US" dirty="0" smtClean="0">
                <a:latin typeface="+mj-lt"/>
              </a:rPr>
              <a:t> </a:t>
            </a:r>
            <a:r>
              <a:rPr lang="en-US" dirty="0" err="1" smtClean="0">
                <a:latin typeface="+mj-lt"/>
              </a:rPr>
              <a:t>гапа</a:t>
            </a:r>
            <a:r>
              <a:rPr lang="en-US" dirty="0" smtClean="0">
                <a:latin typeface="+mj-lt"/>
              </a:rPr>
              <a:t> </a:t>
            </a:r>
            <a:r>
              <a:rPr lang="en-US" dirty="0" err="1" smtClean="0">
                <a:latin typeface="+mj-lt"/>
              </a:rPr>
              <a:t>нормално</a:t>
            </a:r>
            <a:r>
              <a:rPr lang="en-US" dirty="0" smtClean="0">
                <a:latin typeface="+mj-lt"/>
              </a:rPr>
              <a:t> </a:t>
            </a:r>
            <a:r>
              <a:rPr lang="en-US" dirty="0" err="1" smtClean="0">
                <a:latin typeface="+mj-lt"/>
              </a:rPr>
              <a:t>износи</a:t>
            </a:r>
            <a:r>
              <a:rPr lang="en-US" dirty="0" smtClean="0">
                <a:latin typeface="+mj-lt"/>
              </a:rPr>
              <a:t> 15 </a:t>
            </a:r>
            <a:r>
              <a:rPr lang="en-US" dirty="0" err="1" smtClean="0">
                <a:latin typeface="+mj-lt"/>
              </a:rPr>
              <a:t>mmol</a:t>
            </a:r>
            <a:r>
              <a:rPr lang="en-US" dirty="0" smtClean="0">
                <a:latin typeface="+mj-lt"/>
              </a:rPr>
              <a:t>/L, </a:t>
            </a:r>
            <a:r>
              <a:rPr lang="en-US" dirty="0" err="1" smtClean="0">
                <a:latin typeface="+mj-lt"/>
              </a:rPr>
              <a:t>односно</a:t>
            </a:r>
            <a:r>
              <a:rPr lang="en-US" dirty="0" smtClean="0">
                <a:latin typeface="+mj-lt"/>
              </a:rPr>
              <a:t> 12 </a:t>
            </a:r>
            <a:r>
              <a:rPr lang="en-US" dirty="0" err="1" smtClean="0">
                <a:latin typeface="+mj-lt"/>
              </a:rPr>
              <a:t>mmol</a:t>
            </a:r>
            <a:r>
              <a:rPr lang="en-US" dirty="0" smtClean="0">
                <a:latin typeface="+mj-lt"/>
              </a:rPr>
              <a:t>/L </a:t>
            </a:r>
            <a:r>
              <a:rPr lang="en-US" dirty="0" err="1" smtClean="0">
                <a:latin typeface="+mj-lt"/>
              </a:rPr>
              <a:t>ако</a:t>
            </a:r>
            <a:r>
              <a:rPr lang="en-US" dirty="0" smtClean="0">
                <a:latin typeface="+mj-lt"/>
              </a:rPr>
              <a:t> </a:t>
            </a:r>
            <a:r>
              <a:rPr lang="en-US" dirty="0" err="1" smtClean="0">
                <a:latin typeface="+mj-lt"/>
              </a:rPr>
              <a:t>се</a:t>
            </a:r>
            <a:r>
              <a:rPr lang="en-US" dirty="0" smtClean="0">
                <a:latin typeface="+mj-lt"/>
              </a:rPr>
              <a:t> </a:t>
            </a:r>
            <a:r>
              <a:rPr lang="en-US" dirty="0" err="1" smtClean="0">
                <a:latin typeface="+mj-lt"/>
              </a:rPr>
              <a:t>не</a:t>
            </a:r>
            <a:r>
              <a:rPr lang="en-US" dirty="0" smtClean="0">
                <a:latin typeface="+mj-lt"/>
              </a:rPr>
              <a:t> </a:t>
            </a:r>
            <a:r>
              <a:rPr lang="en-US" dirty="0" err="1" smtClean="0">
                <a:latin typeface="+mj-lt"/>
              </a:rPr>
              <a:t>узима</a:t>
            </a:r>
            <a:r>
              <a:rPr lang="en-US" dirty="0" smtClean="0">
                <a:latin typeface="+mj-lt"/>
              </a:rPr>
              <a:t> у </a:t>
            </a:r>
            <a:r>
              <a:rPr lang="en-US" dirty="0" err="1" smtClean="0">
                <a:latin typeface="+mj-lt"/>
              </a:rPr>
              <a:t>обзир</a:t>
            </a:r>
            <a:r>
              <a:rPr lang="en-US" dirty="0" smtClean="0">
                <a:latin typeface="+mj-lt"/>
              </a:rPr>
              <a:t> </a:t>
            </a:r>
            <a:r>
              <a:rPr lang="en-US" dirty="0" err="1" smtClean="0">
                <a:latin typeface="+mj-lt"/>
              </a:rPr>
              <a:t>концентрација</a:t>
            </a:r>
            <a:r>
              <a:rPr lang="en-US" dirty="0" smtClean="0">
                <a:latin typeface="+mj-lt"/>
              </a:rPr>
              <a:t> </a:t>
            </a:r>
            <a:r>
              <a:rPr lang="sr-Cyrl-RS" dirty="0" smtClean="0">
                <a:latin typeface="+mj-lt"/>
              </a:rPr>
              <a:t>К</a:t>
            </a:r>
            <a:endParaRPr lang="en-US" b="1" dirty="0" smtClean="0">
              <a:latin typeface="+mj-lt"/>
            </a:endParaRPr>
          </a:p>
          <a:p>
            <a:endParaRPr lang="en-US" dirty="0">
              <a:latin typeface="+mj-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6167038"/>
          </a:xfrm>
        </p:spPr>
        <p:txBody>
          <a:bodyPr>
            <a:normAutofit fontScale="92500" lnSpcReduction="20000"/>
          </a:bodyPr>
          <a:lstStyle/>
          <a:p>
            <a:r>
              <a:rPr lang="en-US" dirty="0" err="1" smtClean="0">
                <a:latin typeface="+mj-lt"/>
              </a:rPr>
              <a:t>Ћелијска</a:t>
            </a:r>
            <a:r>
              <a:rPr lang="en-US" dirty="0" smtClean="0">
                <a:latin typeface="+mj-lt"/>
              </a:rPr>
              <a:t> </a:t>
            </a:r>
            <a:r>
              <a:rPr lang="en-US" dirty="0" err="1" smtClean="0">
                <a:latin typeface="+mj-lt"/>
              </a:rPr>
              <a:t>мембрана</a:t>
            </a:r>
            <a:r>
              <a:rPr lang="en-US" dirty="0" smtClean="0">
                <a:latin typeface="+mj-lt"/>
              </a:rPr>
              <a:t> </a:t>
            </a:r>
            <a:r>
              <a:rPr lang="en-US" dirty="0" err="1" smtClean="0">
                <a:latin typeface="+mj-lt"/>
              </a:rPr>
              <a:t>је</a:t>
            </a:r>
            <a:r>
              <a:rPr lang="en-US" dirty="0" smtClean="0">
                <a:latin typeface="+mj-lt"/>
              </a:rPr>
              <a:t> </a:t>
            </a:r>
            <a:r>
              <a:rPr lang="en-US" dirty="0" err="1" smtClean="0">
                <a:latin typeface="+mj-lt"/>
              </a:rPr>
              <a:t>пропустљива</a:t>
            </a:r>
            <a:r>
              <a:rPr lang="en-US" dirty="0" smtClean="0">
                <a:latin typeface="+mj-lt"/>
              </a:rPr>
              <a:t> </a:t>
            </a:r>
            <a:r>
              <a:rPr lang="en-US" dirty="0" err="1" smtClean="0">
                <a:latin typeface="+mj-lt"/>
              </a:rPr>
              <a:t>за</a:t>
            </a:r>
            <a:r>
              <a:rPr lang="en-US" dirty="0" smtClean="0">
                <a:latin typeface="+mj-lt"/>
              </a:rPr>
              <a:t> </a:t>
            </a:r>
            <a:r>
              <a:rPr lang="en-US" dirty="0" err="1" smtClean="0">
                <a:latin typeface="+mj-lt"/>
              </a:rPr>
              <a:t>воду</a:t>
            </a:r>
            <a:r>
              <a:rPr lang="sr-Cyrl-RS" dirty="0" smtClean="0">
                <a:latin typeface="+mj-lt"/>
              </a:rPr>
              <a:t> и </a:t>
            </a:r>
            <a:r>
              <a:rPr lang="en-US" dirty="0" err="1" smtClean="0">
                <a:latin typeface="+mj-lt"/>
              </a:rPr>
              <a:t>селективно</a:t>
            </a:r>
            <a:r>
              <a:rPr lang="en-US" dirty="0" smtClean="0">
                <a:latin typeface="+mj-lt"/>
              </a:rPr>
              <a:t> </a:t>
            </a:r>
            <a:r>
              <a:rPr lang="en-US" dirty="0" err="1" smtClean="0">
                <a:latin typeface="+mj-lt"/>
              </a:rPr>
              <a:t>пропустљива</a:t>
            </a:r>
            <a:r>
              <a:rPr lang="en-US" dirty="0" smtClean="0">
                <a:latin typeface="+mj-lt"/>
              </a:rPr>
              <a:t> </a:t>
            </a:r>
            <a:r>
              <a:rPr lang="en-US" dirty="0" err="1" smtClean="0">
                <a:latin typeface="+mj-lt"/>
              </a:rPr>
              <a:t>за</a:t>
            </a:r>
            <a:r>
              <a:rPr lang="en-US" dirty="0" smtClean="0">
                <a:latin typeface="+mj-lt"/>
              </a:rPr>
              <a:t> </a:t>
            </a:r>
            <a:r>
              <a:rPr lang="en-US" dirty="0" err="1" smtClean="0">
                <a:latin typeface="+mj-lt"/>
              </a:rPr>
              <a:t>супстанце</a:t>
            </a:r>
            <a:r>
              <a:rPr lang="en-US" dirty="0" smtClean="0">
                <a:latin typeface="+mj-lt"/>
              </a:rPr>
              <a:t> </a:t>
            </a:r>
            <a:r>
              <a:rPr lang="en-US" dirty="0" err="1" smtClean="0">
                <a:latin typeface="+mj-lt"/>
              </a:rPr>
              <a:t>које</a:t>
            </a:r>
            <a:r>
              <a:rPr lang="en-US" dirty="0" smtClean="0">
                <a:latin typeface="+mj-lt"/>
              </a:rPr>
              <a:t> </a:t>
            </a:r>
            <a:r>
              <a:rPr lang="en-US" dirty="0" err="1" smtClean="0">
                <a:latin typeface="+mj-lt"/>
              </a:rPr>
              <a:t>су</a:t>
            </a:r>
            <a:r>
              <a:rPr lang="en-US" dirty="0" smtClean="0">
                <a:latin typeface="+mj-lt"/>
              </a:rPr>
              <a:t> у </a:t>
            </a:r>
            <a:r>
              <a:rPr lang="en-US" dirty="0" err="1" smtClean="0">
                <a:latin typeface="+mj-lt"/>
              </a:rPr>
              <a:t>њој</a:t>
            </a:r>
            <a:r>
              <a:rPr lang="en-US" dirty="0" smtClean="0">
                <a:latin typeface="+mj-lt"/>
              </a:rPr>
              <a:t> </a:t>
            </a:r>
            <a:r>
              <a:rPr lang="en-US" dirty="0" err="1" smtClean="0">
                <a:latin typeface="+mj-lt"/>
              </a:rPr>
              <a:t>растворљиве</a:t>
            </a:r>
            <a:r>
              <a:rPr lang="en-US" dirty="0" smtClean="0">
                <a:latin typeface="+mj-lt"/>
              </a:rPr>
              <a:t> </a:t>
            </a:r>
            <a:endParaRPr lang="sr-Cyrl-RS" dirty="0">
              <a:latin typeface="+mj-lt"/>
            </a:endParaRPr>
          </a:p>
          <a:p>
            <a:r>
              <a:rPr lang="en-US" dirty="0" err="1" smtClean="0">
                <a:latin typeface="+mj-lt"/>
              </a:rPr>
              <a:t>пропустљивост</a:t>
            </a:r>
            <a:r>
              <a:rPr lang="en-US" dirty="0" smtClean="0">
                <a:latin typeface="+mj-lt"/>
              </a:rPr>
              <a:t> </a:t>
            </a:r>
            <a:r>
              <a:rPr lang="en-US" dirty="0" err="1" smtClean="0">
                <a:latin typeface="+mj-lt"/>
              </a:rPr>
              <a:t>за</a:t>
            </a:r>
            <a:r>
              <a:rPr lang="en-US" dirty="0" smtClean="0">
                <a:latin typeface="+mj-lt"/>
              </a:rPr>
              <a:t> </a:t>
            </a:r>
            <a:r>
              <a:rPr lang="en-US" dirty="0" err="1" smtClean="0">
                <a:latin typeface="+mj-lt"/>
              </a:rPr>
              <a:t>те</a:t>
            </a:r>
            <a:r>
              <a:rPr lang="en-US" dirty="0" smtClean="0">
                <a:latin typeface="+mj-lt"/>
              </a:rPr>
              <a:t> </a:t>
            </a:r>
            <a:r>
              <a:rPr lang="en-US" dirty="0" err="1" smtClean="0">
                <a:latin typeface="+mj-lt"/>
              </a:rPr>
              <a:t>супстанце</a:t>
            </a:r>
            <a:r>
              <a:rPr lang="en-US" dirty="0" smtClean="0">
                <a:latin typeface="+mj-lt"/>
              </a:rPr>
              <a:t> </a:t>
            </a:r>
            <a:r>
              <a:rPr lang="en-US" dirty="0" err="1" smtClean="0">
                <a:latin typeface="+mj-lt"/>
              </a:rPr>
              <a:t>је</a:t>
            </a:r>
            <a:r>
              <a:rPr lang="en-US" dirty="0" smtClean="0">
                <a:latin typeface="+mj-lt"/>
              </a:rPr>
              <a:t> </a:t>
            </a:r>
            <a:r>
              <a:rPr lang="en-US" dirty="0" err="1" smtClean="0">
                <a:latin typeface="+mj-lt"/>
              </a:rPr>
              <a:t>већа</a:t>
            </a:r>
            <a:r>
              <a:rPr lang="en-US" dirty="0" smtClean="0">
                <a:latin typeface="+mj-lt"/>
              </a:rPr>
              <a:t> </a:t>
            </a:r>
            <a:r>
              <a:rPr lang="en-US" dirty="0" err="1" smtClean="0">
                <a:latin typeface="+mj-lt"/>
              </a:rPr>
              <a:t>уколико</a:t>
            </a:r>
            <a:r>
              <a:rPr lang="en-US" dirty="0" smtClean="0">
                <a:latin typeface="+mj-lt"/>
              </a:rPr>
              <a:t> </a:t>
            </a:r>
            <a:r>
              <a:rPr lang="en-US" dirty="0" err="1" smtClean="0">
                <a:latin typeface="+mj-lt"/>
              </a:rPr>
              <a:t>је</a:t>
            </a:r>
            <a:r>
              <a:rPr lang="en-US" dirty="0" smtClean="0">
                <a:latin typeface="+mj-lt"/>
              </a:rPr>
              <a:t> </a:t>
            </a:r>
            <a:r>
              <a:rPr lang="en-US" dirty="0" err="1" smtClean="0">
                <a:latin typeface="+mj-lt"/>
              </a:rPr>
              <a:t>већа</a:t>
            </a:r>
            <a:r>
              <a:rPr lang="en-US" dirty="0" smtClean="0">
                <a:latin typeface="+mj-lt"/>
              </a:rPr>
              <a:t> </a:t>
            </a:r>
            <a:r>
              <a:rPr lang="en-US" dirty="0" err="1" smtClean="0">
                <a:latin typeface="+mj-lt"/>
              </a:rPr>
              <a:t>њихова</a:t>
            </a:r>
            <a:r>
              <a:rPr lang="en-US" dirty="0" smtClean="0">
                <a:latin typeface="+mj-lt"/>
              </a:rPr>
              <a:t> </a:t>
            </a:r>
            <a:r>
              <a:rPr lang="en-US" dirty="0" err="1" smtClean="0">
                <a:latin typeface="+mj-lt"/>
              </a:rPr>
              <a:t>растворљивост</a:t>
            </a:r>
            <a:r>
              <a:rPr lang="en-US" dirty="0" smtClean="0">
                <a:latin typeface="+mj-lt"/>
              </a:rPr>
              <a:t> у </a:t>
            </a:r>
            <a:r>
              <a:rPr lang="en-US" dirty="0" err="1" smtClean="0">
                <a:latin typeface="+mj-lt"/>
              </a:rPr>
              <a:t>мастима</a:t>
            </a:r>
            <a:endParaRPr lang="sr-Cyrl-RS" dirty="0" smtClean="0">
              <a:latin typeface="+mj-lt"/>
            </a:endParaRPr>
          </a:p>
          <a:p>
            <a:r>
              <a:rPr lang="en-US" dirty="0" err="1" smtClean="0">
                <a:latin typeface="+mj-lt"/>
              </a:rPr>
              <a:t>ћелијска</a:t>
            </a:r>
            <a:r>
              <a:rPr lang="en-US" dirty="0" smtClean="0">
                <a:latin typeface="+mj-lt"/>
              </a:rPr>
              <a:t> </a:t>
            </a:r>
            <a:r>
              <a:rPr lang="en-US" dirty="0" err="1" smtClean="0">
                <a:latin typeface="+mj-lt"/>
              </a:rPr>
              <a:t>мембрана</a:t>
            </a:r>
            <a:r>
              <a:rPr lang="en-US" dirty="0" smtClean="0">
                <a:latin typeface="+mj-lt"/>
              </a:rPr>
              <a:t> </a:t>
            </a:r>
            <a:r>
              <a:rPr lang="en-US" dirty="0" err="1" smtClean="0">
                <a:latin typeface="+mj-lt"/>
              </a:rPr>
              <a:t>је</a:t>
            </a:r>
            <a:r>
              <a:rPr lang="en-US" dirty="0" smtClean="0">
                <a:latin typeface="+mj-lt"/>
              </a:rPr>
              <a:t> </a:t>
            </a:r>
            <a:r>
              <a:rPr lang="en-US" dirty="0" err="1" smtClean="0">
                <a:latin typeface="+mj-lt"/>
              </a:rPr>
              <a:t>више</a:t>
            </a:r>
            <a:r>
              <a:rPr lang="en-US" dirty="0" smtClean="0">
                <a:latin typeface="+mj-lt"/>
              </a:rPr>
              <a:t> </a:t>
            </a:r>
            <a:r>
              <a:rPr lang="en-US" dirty="0" err="1" smtClean="0">
                <a:latin typeface="+mj-lt"/>
              </a:rPr>
              <a:t>пропустљива</a:t>
            </a:r>
            <a:r>
              <a:rPr lang="en-US" dirty="0" smtClean="0">
                <a:latin typeface="+mj-lt"/>
              </a:rPr>
              <a:t> </a:t>
            </a:r>
            <a:r>
              <a:rPr lang="en-US" dirty="0" err="1" smtClean="0">
                <a:latin typeface="+mj-lt"/>
              </a:rPr>
              <a:t>за</a:t>
            </a:r>
            <a:r>
              <a:rPr lang="en-US" dirty="0" smtClean="0">
                <a:latin typeface="+mj-lt"/>
              </a:rPr>
              <a:t> </a:t>
            </a:r>
            <a:r>
              <a:rPr lang="en-US" dirty="0" err="1" smtClean="0">
                <a:latin typeface="+mj-lt"/>
              </a:rPr>
              <a:t>ањоне</a:t>
            </a:r>
            <a:r>
              <a:rPr lang="en-US" dirty="0" smtClean="0">
                <a:latin typeface="+mj-lt"/>
              </a:rPr>
              <a:t> </a:t>
            </a:r>
            <a:r>
              <a:rPr lang="en-US" dirty="0" err="1" smtClean="0">
                <a:latin typeface="+mj-lt"/>
              </a:rPr>
              <a:t>него</a:t>
            </a:r>
            <a:r>
              <a:rPr lang="en-US" dirty="0" smtClean="0">
                <a:latin typeface="+mj-lt"/>
              </a:rPr>
              <a:t> </a:t>
            </a:r>
            <a:r>
              <a:rPr lang="en-US" dirty="0" err="1" smtClean="0">
                <a:latin typeface="+mj-lt"/>
              </a:rPr>
              <a:t>за</a:t>
            </a:r>
            <a:r>
              <a:rPr lang="en-US" dirty="0" smtClean="0">
                <a:latin typeface="+mj-lt"/>
              </a:rPr>
              <a:t> </a:t>
            </a:r>
            <a:r>
              <a:rPr lang="en-US" dirty="0" err="1" smtClean="0">
                <a:latin typeface="+mj-lt"/>
              </a:rPr>
              <a:t>катјоне</a:t>
            </a:r>
            <a:endParaRPr lang="en-US" dirty="0" smtClean="0">
              <a:latin typeface="+mj-lt"/>
            </a:endParaRPr>
          </a:p>
          <a:p>
            <a:r>
              <a:rPr lang="en-US" dirty="0" err="1" smtClean="0">
                <a:latin typeface="+mj-lt"/>
              </a:rPr>
              <a:t>успоставља</a:t>
            </a:r>
            <a:r>
              <a:rPr lang="en-US" dirty="0" smtClean="0">
                <a:latin typeface="+mj-lt"/>
              </a:rPr>
              <a:t> </a:t>
            </a:r>
            <a:r>
              <a:rPr lang="en-US" dirty="0" err="1" smtClean="0">
                <a:latin typeface="+mj-lt"/>
              </a:rPr>
              <a:t>осмотски</a:t>
            </a:r>
            <a:r>
              <a:rPr lang="en-US" dirty="0" smtClean="0">
                <a:latin typeface="+mj-lt"/>
              </a:rPr>
              <a:t> </a:t>
            </a:r>
            <a:r>
              <a:rPr lang="en-US" dirty="0" err="1" smtClean="0">
                <a:latin typeface="+mj-lt"/>
              </a:rPr>
              <a:t>градијент</a:t>
            </a:r>
            <a:r>
              <a:rPr lang="en-US" dirty="0" smtClean="0">
                <a:latin typeface="+mj-lt"/>
              </a:rPr>
              <a:t> </a:t>
            </a:r>
            <a:r>
              <a:rPr lang="en-US" dirty="0" err="1" smtClean="0">
                <a:latin typeface="+mj-lt"/>
              </a:rPr>
              <a:t>између</a:t>
            </a:r>
            <a:r>
              <a:rPr lang="en-US" dirty="0" smtClean="0">
                <a:latin typeface="+mj-lt"/>
              </a:rPr>
              <a:t> ИСТ и ИЦТ, </a:t>
            </a:r>
            <a:r>
              <a:rPr lang="en-US" dirty="0" err="1" smtClean="0">
                <a:latin typeface="+mj-lt"/>
              </a:rPr>
              <a:t>који</a:t>
            </a:r>
            <a:r>
              <a:rPr lang="en-US" dirty="0" smtClean="0">
                <a:latin typeface="+mj-lt"/>
              </a:rPr>
              <a:t> </a:t>
            </a:r>
            <a:r>
              <a:rPr lang="en-US" dirty="0" err="1" smtClean="0">
                <a:latin typeface="+mj-lt"/>
              </a:rPr>
              <a:t>мора</a:t>
            </a:r>
            <a:r>
              <a:rPr lang="en-US" dirty="0" smtClean="0">
                <a:latin typeface="+mj-lt"/>
              </a:rPr>
              <a:t> </a:t>
            </a:r>
            <a:r>
              <a:rPr lang="en-US" dirty="0" err="1" smtClean="0">
                <a:latin typeface="+mj-lt"/>
              </a:rPr>
              <a:t>бити</a:t>
            </a:r>
            <a:r>
              <a:rPr lang="en-US" dirty="0" smtClean="0">
                <a:latin typeface="+mj-lt"/>
              </a:rPr>
              <a:t> </a:t>
            </a:r>
            <a:r>
              <a:rPr lang="en-US" dirty="0" err="1" smtClean="0">
                <a:latin typeface="+mj-lt"/>
              </a:rPr>
              <a:t>савладан</a:t>
            </a:r>
            <a:endParaRPr lang="en-US" dirty="0" smtClean="0">
              <a:latin typeface="+mj-lt"/>
            </a:endParaRPr>
          </a:p>
          <a:p>
            <a:r>
              <a:rPr lang="en-US" dirty="0" err="1" smtClean="0">
                <a:latin typeface="+mj-lt"/>
              </a:rPr>
              <a:t>Ово</a:t>
            </a:r>
            <a:r>
              <a:rPr lang="en-US" dirty="0" smtClean="0">
                <a:latin typeface="+mj-lt"/>
              </a:rPr>
              <a:t> </a:t>
            </a:r>
            <a:r>
              <a:rPr lang="en-US" dirty="0" err="1" smtClean="0">
                <a:latin typeface="+mj-lt"/>
              </a:rPr>
              <a:t>се</a:t>
            </a:r>
            <a:r>
              <a:rPr lang="en-US" dirty="0" smtClean="0">
                <a:latin typeface="+mj-lt"/>
              </a:rPr>
              <a:t> </a:t>
            </a:r>
            <a:r>
              <a:rPr lang="en-US" dirty="0" err="1" smtClean="0">
                <a:latin typeface="+mj-lt"/>
              </a:rPr>
              <a:t>остварује</a:t>
            </a:r>
            <a:r>
              <a:rPr lang="en-US" dirty="0" smtClean="0">
                <a:latin typeface="+mj-lt"/>
              </a:rPr>
              <a:t> </a:t>
            </a:r>
            <a:r>
              <a:rPr lang="en-US" dirty="0" err="1" smtClean="0">
                <a:latin typeface="+mj-lt"/>
              </a:rPr>
              <a:t>уз</a:t>
            </a:r>
            <a:r>
              <a:rPr lang="en-US" dirty="0" smtClean="0">
                <a:latin typeface="+mj-lt"/>
              </a:rPr>
              <a:t> </a:t>
            </a:r>
            <a:r>
              <a:rPr lang="en-US" dirty="0" err="1" smtClean="0">
                <a:latin typeface="+mj-lt"/>
              </a:rPr>
              <a:t>помоћ</a:t>
            </a:r>
            <a:r>
              <a:rPr lang="en-US" dirty="0" smtClean="0">
                <a:latin typeface="+mj-lt"/>
              </a:rPr>
              <a:t> </a:t>
            </a:r>
            <a:r>
              <a:rPr lang="en-US" dirty="0" err="1" smtClean="0">
                <a:latin typeface="+mj-lt"/>
              </a:rPr>
              <a:t>енергетски</a:t>
            </a:r>
            <a:r>
              <a:rPr lang="en-US" dirty="0" smtClean="0">
                <a:latin typeface="+mj-lt"/>
              </a:rPr>
              <a:t> </a:t>
            </a:r>
            <a:r>
              <a:rPr lang="en-US" dirty="0" err="1" smtClean="0">
                <a:latin typeface="+mj-lt"/>
              </a:rPr>
              <a:t>зависног</a:t>
            </a:r>
            <a:r>
              <a:rPr lang="en-US" dirty="0" smtClean="0">
                <a:latin typeface="+mj-lt"/>
              </a:rPr>
              <a:t> </a:t>
            </a:r>
            <a:r>
              <a:rPr lang="en-US" dirty="0" err="1" smtClean="0">
                <a:latin typeface="+mj-lt"/>
              </a:rPr>
              <a:t>транспортног</a:t>
            </a:r>
            <a:r>
              <a:rPr lang="en-US" dirty="0" smtClean="0">
                <a:latin typeface="+mj-lt"/>
              </a:rPr>
              <a:t> </a:t>
            </a:r>
            <a:r>
              <a:rPr lang="en-US" dirty="0" err="1" smtClean="0">
                <a:latin typeface="+mj-lt"/>
              </a:rPr>
              <a:t>система</a:t>
            </a:r>
            <a:r>
              <a:rPr lang="en-US" dirty="0" smtClean="0">
                <a:latin typeface="+mj-lt"/>
              </a:rPr>
              <a:t> у </a:t>
            </a:r>
            <a:r>
              <a:rPr lang="en-US" dirty="0" err="1" smtClean="0">
                <a:latin typeface="+mj-lt"/>
              </a:rPr>
              <a:t>ћелијској</a:t>
            </a:r>
            <a:r>
              <a:rPr lang="en-US" dirty="0" smtClean="0">
                <a:latin typeface="+mj-lt"/>
              </a:rPr>
              <a:t> </a:t>
            </a:r>
            <a:r>
              <a:rPr lang="en-US" dirty="0" err="1" smtClean="0">
                <a:latin typeface="+mj-lt"/>
              </a:rPr>
              <a:t>мембрани</a:t>
            </a:r>
            <a:r>
              <a:rPr lang="en-US" dirty="0" smtClean="0">
                <a:latin typeface="+mj-lt"/>
              </a:rPr>
              <a:t>, </a:t>
            </a:r>
            <a:r>
              <a:rPr lang="en-US" dirty="0" err="1">
                <a:latin typeface="+mj-lt"/>
              </a:rPr>
              <a:t>N</a:t>
            </a:r>
            <a:r>
              <a:rPr lang="en-US" dirty="0" err="1" smtClean="0">
                <a:latin typeface="+mj-lt"/>
              </a:rPr>
              <a:t>а</a:t>
            </a:r>
            <a:r>
              <a:rPr lang="en-US" dirty="0" smtClean="0">
                <a:latin typeface="+mj-lt"/>
              </a:rPr>
              <a:t>+-К+-АТP-</a:t>
            </a:r>
            <a:r>
              <a:rPr lang="en-US" dirty="0" err="1" smtClean="0">
                <a:latin typeface="+mj-lt"/>
              </a:rPr>
              <a:t>аза</a:t>
            </a:r>
            <a:r>
              <a:rPr lang="en-US" dirty="0" smtClean="0">
                <a:latin typeface="+mj-lt"/>
              </a:rPr>
              <a:t> </a:t>
            </a:r>
            <a:r>
              <a:rPr lang="en-US" dirty="0" err="1" smtClean="0">
                <a:latin typeface="+mj-lt"/>
              </a:rPr>
              <a:t>пумпе</a:t>
            </a:r>
            <a:r>
              <a:rPr lang="sr-Cyrl-RS" dirty="0" smtClean="0">
                <a:latin typeface="+mj-lt"/>
              </a:rPr>
              <a:t> (</a:t>
            </a:r>
            <a:r>
              <a:rPr lang="en-US" dirty="0" smtClean="0">
                <a:latin typeface="+mj-lt"/>
              </a:rPr>
              <a:t>Na </a:t>
            </a:r>
            <a:r>
              <a:rPr lang="en-US" dirty="0" err="1" smtClean="0">
                <a:latin typeface="+mj-lt"/>
              </a:rPr>
              <a:t>из</a:t>
            </a:r>
            <a:r>
              <a:rPr lang="en-US" dirty="0" smtClean="0">
                <a:latin typeface="+mj-lt"/>
              </a:rPr>
              <a:t> </a:t>
            </a:r>
            <a:r>
              <a:rPr lang="en-US" dirty="0" err="1" smtClean="0">
                <a:latin typeface="+mj-lt"/>
              </a:rPr>
              <a:t>ћелије</a:t>
            </a:r>
            <a:r>
              <a:rPr lang="en-US" dirty="0" smtClean="0">
                <a:latin typeface="+mj-lt"/>
              </a:rPr>
              <a:t> у </a:t>
            </a:r>
            <a:r>
              <a:rPr lang="en-US" dirty="0" err="1" smtClean="0">
                <a:latin typeface="+mj-lt"/>
              </a:rPr>
              <a:t>замену</a:t>
            </a:r>
            <a:r>
              <a:rPr lang="en-US" dirty="0" smtClean="0">
                <a:latin typeface="+mj-lt"/>
              </a:rPr>
              <a:t> </a:t>
            </a:r>
            <a:r>
              <a:rPr lang="en-US" dirty="0" err="1" smtClean="0">
                <a:latin typeface="+mj-lt"/>
              </a:rPr>
              <a:t>за</a:t>
            </a:r>
            <a:r>
              <a:rPr lang="en-US" dirty="0" smtClean="0">
                <a:latin typeface="+mj-lt"/>
              </a:rPr>
              <a:t> K</a:t>
            </a:r>
            <a:r>
              <a:rPr lang="sr-Cyrl-RS" dirty="0" smtClean="0">
                <a:latin typeface="+mj-lt"/>
              </a:rPr>
              <a:t>)</a:t>
            </a:r>
            <a:r>
              <a:rPr lang="en-US" dirty="0" smtClean="0">
                <a:latin typeface="+mj-lt"/>
              </a:rPr>
              <a:t> </a:t>
            </a:r>
          </a:p>
          <a:p>
            <a:r>
              <a:rPr lang="en-US" dirty="0" err="1" smtClean="0">
                <a:latin typeface="+mj-lt"/>
              </a:rPr>
              <a:t>Због</a:t>
            </a:r>
            <a:r>
              <a:rPr lang="en-US" dirty="0" smtClean="0">
                <a:latin typeface="+mj-lt"/>
              </a:rPr>
              <a:t> </a:t>
            </a:r>
            <a:r>
              <a:rPr lang="en-US" dirty="0" err="1" smtClean="0">
                <a:latin typeface="+mj-lt"/>
              </a:rPr>
              <a:t>оваквог</a:t>
            </a:r>
            <a:r>
              <a:rPr lang="en-US" dirty="0" smtClean="0">
                <a:latin typeface="+mj-lt"/>
              </a:rPr>
              <a:t> </a:t>
            </a:r>
            <a:r>
              <a:rPr lang="en-US" dirty="0" err="1" smtClean="0">
                <a:latin typeface="+mj-lt"/>
              </a:rPr>
              <a:t>кретања</a:t>
            </a:r>
            <a:r>
              <a:rPr lang="en-US" dirty="0" smtClean="0">
                <a:latin typeface="+mj-lt"/>
              </a:rPr>
              <a:t> </a:t>
            </a:r>
            <a:r>
              <a:rPr lang="en-US" dirty="0" err="1" smtClean="0">
                <a:latin typeface="+mj-lt"/>
              </a:rPr>
              <a:t>јона</a:t>
            </a:r>
            <a:r>
              <a:rPr lang="en-US" dirty="0" smtClean="0">
                <a:latin typeface="+mj-lt"/>
              </a:rPr>
              <a:t> у ИСТ </a:t>
            </a:r>
            <a:r>
              <a:rPr lang="en-US" dirty="0" err="1" smtClean="0">
                <a:latin typeface="+mj-lt"/>
              </a:rPr>
              <a:t>се</a:t>
            </a:r>
            <a:r>
              <a:rPr lang="en-US" dirty="0" smtClean="0">
                <a:latin typeface="+mj-lt"/>
              </a:rPr>
              <a:t> </a:t>
            </a:r>
            <a:r>
              <a:rPr lang="en-US" dirty="0" err="1" smtClean="0">
                <a:latin typeface="+mj-lt"/>
              </a:rPr>
              <a:t>појављује</a:t>
            </a:r>
            <a:r>
              <a:rPr lang="en-US" dirty="0" smtClean="0">
                <a:latin typeface="+mj-lt"/>
              </a:rPr>
              <a:t> </a:t>
            </a:r>
            <a:r>
              <a:rPr lang="en-US" dirty="0" err="1" smtClean="0">
                <a:latin typeface="+mj-lt"/>
              </a:rPr>
              <a:t>релативни</a:t>
            </a:r>
            <a:r>
              <a:rPr lang="en-US" dirty="0" smtClean="0">
                <a:latin typeface="+mj-lt"/>
              </a:rPr>
              <a:t> </a:t>
            </a:r>
            <a:r>
              <a:rPr lang="en-US" dirty="0" err="1" smtClean="0">
                <a:latin typeface="+mj-lt"/>
              </a:rPr>
              <a:t>вишак</a:t>
            </a:r>
            <a:r>
              <a:rPr lang="en-US" dirty="0" smtClean="0">
                <a:latin typeface="+mj-lt"/>
              </a:rPr>
              <a:t> </a:t>
            </a:r>
            <a:r>
              <a:rPr lang="en-US" dirty="0" err="1" smtClean="0">
                <a:latin typeface="+mj-lt"/>
              </a:rPr>
              <a:t>јона</a:t>
            </a:r>
            <a:r>
              <a:rPr lang="en-US" dirty="0" smtClean="0">
                <a:latin typeface="+mj-lt"/>
              </a:rPr>
              <a:t> </a:t>
            </a:r>
            <a:r>
              <a:rPr lang="en-US" dirty="0" err="1" smtClean="0">
                <a:latin typeface="+mj-lt"/>
              </a:rPr>
              <a:t>за</a:t>
            </a:r>
            <a:r>
              <a:rPr lang="en-US" dirty="0" smtClean="0">
                <a:latin typeface="+mj-lt"/>
              </a:rPr>
              <a:t> </a:t>
            </a:r>
            <a:r>
              <a:rPr lang="en-US" dirty="0" err="1" smtClean="0">
                <a:latin typeface="+mj-lt"/>
              </a:rPr>
              <a:t>које</a:t>
            </a:r>
            <a:r>
              <a:rPr lang="en-US" dirty="0" smtClean="0">
                <a:latin typeface="+mj-lt"/>
              </a:rPr>
              <a:t> </a:t>
            </a:r>
            <a:r>
              <a:rPr lang="en-US" dirty="0" err="1" smtClean="0">
                <a:latin typeface="+mj-lt"/>
              </a:rPr>
              <a:t>је</a:t>
            </a:r>
            <a:r>
              <a:rPr lang="en-US" dirty="0" smtClean="0">
                <a:latin typeface="+mj-lt"/>
              </a:rPr>
              <a:t> </a:t>
            </a:r>
            <a:r>
              <a:rPr lang="en-US" dirty="0" err="1" smtClean="0">
                <a:latin typeface="+mj-lt"/>
              </a:rPr>
              <a:t>ћелијска</a:t>
            </a:r>
            <a:r>
              <a:rPr lang="en-US" dirty="0" smtClean="0">
                <a:latin typeface="+mj-lt"/>
              </a:rPr>
              <a:t> </a:t>
            </a:r>
            <a:r>
              <a:rPr lang="en-US" dirty="0" err="1" smtClean="0">
                <a:latin typeface="+mj-lt"/>
              </a:rPr>
              <a:t>мембрана</a:t>
            </a:r>
            <a:r>
              <a:rPr lang="en-US" dirty="0" smtClean="0">
                <a:latin typeface="+mj-lt"/>
              </a:rPr>
              <a:t> </a:t>
            </a:r>
            <a:r>
              <a:rPr lang="en-US" dirty="0" err="1" smtClean="0">
                <a:latin typeface="+mj-lt"/>
              </a:rPr>
              <a:t>пропустљива</a:t>
            </a:r>
            <a:r>
              <a:rPr lang="en-US" dirty="0" smtClean="0">
                <a:latin typeface="+mj-lt"/>
              </a:rPr>
              <a:t>, а </a:t>
            </a:r>
            <a:r>
              <a:rPr lang="en-US" dirty="0" err="1" smtClean="0">
                <a:latin typeface="+mj-lt"/>
              </a:rPr>
              <a:t>ово</a:t>
            </a:r>
            <a:r>
              <a:rPr lang="en-US" dirty="0" smtClean="0">
                <a:latin typeface="+mj-lt"/>
              </a:rPr>
              <a:t> </a:t>
            </a:r>
            <a:r>
              <a:rPr lang="en-US" dirty="0" err="1" smtClean="0">
                <a:latin typeface="+mj-lt"/>
              </a:rPr>
              <a:t>повећање</a:t>
            </a:r>
            <a:r>
              <a:rPr lang="en-US" dirty="0" smtClean="0">
                <a:latin typeface="+mj-lt"/>
              </a:rPr>
              <a:t> у </a:t>
            </a:r>
            <a:r>
              <a:rPr lang="en-US" dirty="0" err="1" smtClean="0">
                <a:latin typeface="+mj-lt"/>
              </a:rPr>
              <a:t>дифузибилним</a:t>
            </a:r>
            <a:r>
              <a:rPr lang="en-US" dirty="0" smtClean="0">
                <a:latin typeface="+mj-lt"/>
              </a:rPr>
              <a:t> </a:t>
            </a:r>
            <a:r>
              <a:rPr lang="en-US" dirty="0" err="1" smtClean="0">
                <a:latin typeface="+mj-lt"/>
              </a:rPr>
              <a:t>јонима</a:t>
            </a:r>
            <a:r>
              <a:rPr lang="en-US" dirty="0" smtClean="0">
                <a:latin typeface="+mj-lt"/>
              </a:rPr>
              <a:t> у ИСТ </a:t>
            </a:r>
            <a:r>
              <a:rPr lang="sr-Cyrl-RS" dirty="0" err="1" smtClean="0">
                <a:latin typeface="+mj-lt"/>
              </a:rPr>
              <a:t>у</a:t>
            </a:r>
            <a:r>
              <a:rPr lang="en-US" dirty="0" err="1" smtClean="0">
                <a:latin typeface="+mj-lt"/>
              </a:rPr>
              <a:t>споставља</a:t>
            </a:r>
            <a:r>
              <a:rPr lang="en-US" dirty="0" smtClean="0">
                <a:latin typeface="+mj-lt"/>
              </a:rPr>
              <a:t> </a:t>
            </a:r>
            <a:r>
              <a:rPr lang="en-US" dirty="0" err="1" smtClean="0">
                <a:latin typeface="+mj-lt"/>
              </a:rPr>
              <a:t>осмотски</a:t>
            </a:r>
            <a:r>
              <a:rPr lang="en-US" dirty="0" smtClean="0">
                <a:latin typeface="+mj-lt"/>
              </a:rPr>
              <a:t> </a:t>
            </a:r>
            <a:r>
              <a:rPr lang="en-US" dirty="0" err="1" smtClean="0">
                <a:latin typeface="+mj-lt"/>
              </a:rPr>
              <a:t>притисак</a:t>
            </a:r>
            <a:r>
              <a:rPr lang="en-US" dirty="0" smtClean="0">
                <a:latin typeface="+mj-lt"/>
              </a:rPr>
              <a:t> у ИСТ </a:t>
            </a:r>
            <a:r>
              <a:rPr lang="en-US" dirty="0" err="1" smtClean="0">
                <a:latin typeface="+mj-lt"/>
              </a:rPr>
              <a:t>који</a:t>
            </a:r>
            <a:r>
              <a:rPr lang="en-US" dirty="0" smtClean="0">
                <a:latin typeface="+mj-lt"/>
              </a:rPr>
              <a:t> </a:t>
            </a:r>
            <a:r>
              <a:rPr lang="en-US" dirty="0" err="1" smtClean="0">
                <a:latin typeface="+mj-lt"/>
              </a:rPr>
              <a:t>је</a:t>
            </a:r>
            <a:r>
              <a:rPr lang="en-US" dirty="0" smtClean="0">
                <a:latin typeface="+mj-lt"/>
              </a:rPr>
              <a:t> у </a:t>
            </a:r>
            <a:r>
              <a:rPr lang="en-US" dirty="0" err="1" smtClean="0">
                <a:latin typeface="+mj-lt"/>
              </a:rPr>
              <a:t>равнотежи</a:t>
            </a:r>
            <a:r>
              <a:rPr lang="en-US" dirty="0" smtClean="0">
                <a:latin typeface="+mj-lt"/>
              </a:rPr>
              <a:t> </a:t>
            </a:r>
            <a:r>
              <a:rPr lang="en-US" dirty="0" err="1" smtClean="0">
                <a:latin typeface="+mj-lt"/>
              </a:rPr>
              <a:t>са</a:t>
            </a:r>
            <a:r>
              <a:rPr lang="en-US" dirty="0" smtClean="0">
                <a:latin typeface="+mj-lt"/>
              </a:rPr>
              <a:t> </a:t>
            </a:r>
            <a:r>
              <a:rPr lang="en-US" dirty="0" err="1" smtClean="0">
                <a:latin typeface="+mj-lt"/>
              </a:rPr>
              <a:t>колоидно</a:t>
            </a:r>
            <a:r>
              <a:rPr lang="en-US" dirty="0" smtClean="0">
                <a:latin typeface="+mj-lt"/>
              </a:rPr>
              <a:t> </a:t>
            </a:r>
            <a:r>
              <a:rPr lang="en-US" dirty="0" err="1" smtClean="0">
                <a:latin typeface="+mj-lt"/>
              </a:rPr>
              <a:t>осмотским</a:t>
            </a:r>
            <a:r>
              <a:rPr lang="en-US" dirty="0" smtClean="0">
                <a:latin typeface="+mj-lt"/>
              </a:rPr>
              <a:t> </a:t>
            </a:r>
            <a:r>
              <a:rPr lang="en-US" dirty="0" err="1" smtClean="0">
                <a:latin typeface="+mj-lt"/>
              </a:rPr>
              <a:t>притиском</a:t>
            </a:r>
            <a:r>
              <a:rPr lang="en-US" dirty="0" smtClean="0">
                <a:latin typeface="+mj-lt"/>
              </a:rPr>
              <a:t> у </a:t>
            </a:r>
            <a:r>
              <a:rPr lang="en-US" dirty="0" err="1" smtClean="0">
                <a:latin typeface="+mj-lt"/>
              </a:rPr>
              <a:t>ћелијама</a:t>
            </a:r>
            <a:endParaRPr lang="en-US" dirty="0" smtClean="0">
              <a:latin typeface="+mj-lt"/>
            </a:endParaRPr>
          </a:p>
          <a:p>
            <a:endParaRPr lang="en-US" dirty="0">
              <a:latin typeface="+mj-l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919936"/>
          </a:xfrm>
        </p:spPr>
        <p:txBody>
          <a:bodyPr>
            <a:normAutofit/>
          </a:bodyPr>
          <a:lstStyle/>
          <a:p>
            <a:r>
              <a:rPr lang="en-US" dirty="0" err="1" smtClean="0">
                <a:latin typeface="+mj-lt"/>
              </a:rPr>
              <a:t>Размена</a:t>
            </a:r>
            <a:r>
              <a:rPr lang="en-US" dirty="0" smtClean="0">
                <a:latin typeface="+mj-lt"/>
              </a:rPr>
              <a:t> </a:t>
            </a:r>
            <a:r>
              <a:rPr lang="en-US" dirty="0" err="1" smtClean="0">
                <a:latin typeface="+mj-lt"/>
              </a:rPr>
              <a:t>течности</a:t>
            </a:r>
            <a:r>
              <a:rPr lang="en-US" dirty="0" smtClean="0">
                <a:latin typeface="+mj-lt"/>
              </a:rPr>
              <a:t> </a:t>
            </a:r>
            <a:r>
              <a:rPr lang="en-US" dirty="0" err="1" smtClean="0">
                <a:latin typeface="+mj-lt"/>
              </a:rPr>
              <a:t>између</a:t>
            </a:r>
            <a:r>
              <a:rPr lang="en-US" dirty="0" smtClean="0">
                <a:latin typeface="+mj-lt"/>
              </a:rPr>
              <a:t> </a:t>
            </a:r>
            <a:r>
              <a:rPr lang="en-US" dirty="0" err="1" smtClean="0">
                <a:latin typeface="+mj-lt"/>
              </a:rPr>
              <a:t>плазме</a:t>
            </a:r>
            <a:r>
              <a:rPr lang="en-US" dirty="0" smtClean="0">
                <a:latin typeface="+mj-lt"/>
              </a:rPr>
              <a:t> и </a:t>
            </a:r>
            <a:r>
              <a:rPr lang="en-US" dirty="0" err="1" smtClean="0">
                <a:latin typeface="+mj-lt"/>
              </a:rPr>
              <a:t>интерстицијалног</a:t>
            </a:r>
            <a:r>
              <a:rPr lang="en-US" dirty="0" smtClean="0">
                <a:latin typeface="+mj-lt"/>
              </a:rPr>
              <a:t> </a:t>
            </a:r>
            <a:r>
              <a:rPr lang="en-US" dirty="0" err="1" smtClean="0">
                <a:latin typeface="+mj-lt"/>
              </a:rPr>
              <a:t>простора</a:t>
            </a:r>
            <a:r>
              <a:rPr lang="en-US" dirty="0" smtClean="0">
                <a:latin typeface="+mj-lt"/>
              </a:rPr>
              <a:t> </a:t>
            </a:r>
            <a:r>
              <a:rPr lang="en-US" dirty="0" err="1" smtClean="0">
                <a:latin typeface="+mj-lt"/>
              </a:rPr>
              <a:t>зависи</a:t>
            </a:r>
            <a:r>
              <a:rPr lang="en-US" dirty="0" smtClean="0">
                <a:latin typeface="+mj-lt"/>
              </a:rPr>
              <a:t> </a:t>
            </a:r>
            <a:r>
              <a:rPr lang="en-US" dirty="0" err="1" smtClean="0">
                <a:latin typeface="+mj-lt"/>
              </a:rPr>
              <a:t>од</a:t>
            </a:r>
            <a:r>
              <a:rPr lang="en-US" dirty="0" smtClean="0">
                <a:latin typeface="+mj-lt"/>
              </a:rPr>
              <a:t> </a:t>
            </a:r>
            <a:r>
              <a:rPr lang="en-US" dirty="0" err="1" smtClean="0">
                <a:latin typeface="+mj-lt"/>
              </a:rPr>
              <a:t>запремине</a:t>
            </a:r>
            <a:r>
              <a:rPr lang="en-US" dirty="0" smtClean="0">
                <a:latin typeface="+mj-lt"/>
              </a:rPr>
              <a:t> EC </a:t>
            </a:r>
            <a:r>
              <a:rPr lang="en-US" dirty="0" err="1" smtClean="0">
                <a:latin typeface="+mj-lt"/>
              </a:rPr>
              <a:t>воде</a:t>
            </a:r>
            <a:r>
              <a:rPr lang="en-US" dirty="0" smtClean="0">
                <a:latin typeface="+mj-lt"/>
              </a:rPr>
              <a:t> (</a:t>
            </a:r>
            <a:r>
              <a:rPr lang="en-US" dirty="0" err="1" smtClean="0">
                <a:latin typeface="+mj-lt"/>
              </a:rPr>
              <a:t>секундарно</a:t>
            </a:r>
            <a:r>
              <a:rPr lang="en-US" dirty="0" smtClean="0">
                <a:latin typeface="+mj-lt"/>
              </a:rPr>
              <a:t> </a:t>
            </a:r>
            <a:r>
              <a:rPr lang="en-US" dirty="0" err="1" smtClean="0">
                <a:latin typeface="+mj-lt"/>
              </a:rPr>
              <a:t>од</a:t>
            </a:r>
            <a:r>
              <a:rPr lang="en-US" dirty="0" smtClean="0">
                <a:latin typeface="+mj-lt"/>
              </a:rPr>
              <a:t> </a:t>
            </a:r>
            <a:r>
              <a:rPr lang="en-US" dirty="0" err="1" smtClean="0">
                <a:latin typeface="+mj-lt"/>
              </a:rPr>
              <a:t>концентрације</a:t>
            </a:r>
            <a:r>
              <a:rPr lang="en-US" dirty="0" smtClean="0">
                <a:latin typeface="+mj-lt"/>
              </a:rPr>
              <a:t> Na) а </a:t>
            </a:r>
            <a:r>
              <a:rPr lang="en-US" dirty="0" err="1" smtClean="0">
                <a:latin typeface="+mj-lt"/>
              </a:rPr>
              <a:t>одвија</a:t>
            </a:r>
            <a:r>
              <a:rPr lang="en-US" dirty="0" smtClean="0">
                <a:latin typeface="+mj-lt"/>
              </a:rPr>
              <a:t> </a:t>
            </a:r>
            <a:r>
              <a:rPr lang="en-US" dirty="0" err="1" smtClean="0">
                <a:latin typeface="+mj-lt"/>
              </a:rPr>
              <a:t>се</a:t>
            </a:r>
            <a:r>
              <a:rPr lang="en-US" dirty="0" smtClean="0">
                <a:latin typeface="+mj-lt"/>
              </a:rPr>
              <a:t> у </a:t>
            </a:r>
            <a:r>
              <a:rPr lang="en-US" dirty="0" err="1" smtClean="0">
                <a:latin typeface="+mj-lt"/>
              </a:rPr>
              <a:t>капиларима</a:t>
            </a:r>
            <a:endParaRPr lang="en-US" dirty="0" smtClean="0">
              <a:latin typeface="+mj-lt"/>
            </a:endParaRPr>
          </a:p>
          <a:p>
            <a:r>
              <a:rPr lang="en-US" dirty="0" smtClean="0">
                <a:latin typeface="+mj-lt"/>
              </a:rPr>
              <a:t> </a:t>
            </a:r>
            <a:r>
              <a:rPr lang="en-US" dirty="0" err="1" smtClean="0">
                <a:latin typeface="+mj-lt"/>
              </a:rPr>
              <a:t>Пролазак</a:t>
            </a:r>
            <a:r>
              <a:rPr lang="en-US" dirty="0" smtClean="0">
                <a:latin typeface="+mj-lt"/>
              </a:rPr>
              <a:t> </a:t>
            </a:r>
            <a:r>
              <a:rPr lang="en-US" dirty="0" err="1" smtClean="0">
                <a:latin typeface="+mj-lt"/>
              </a:rPr>
              <a:t>воде</a:t>
            </a:r>
            <a:r>
              <a:rPr lang="en-US" dirty="0" smtClean="0">
                <a:latin typeface="+mj-lt"/>
              </a:rPr>
              <a:t> и </a:t>
            </a:r>
            <a:r>
              <a:rPr lang="en-US" dirty="0" err="1" smtClean="0">
                <a:latin typeface="+mj-lt"/>
              </a:rPr>
              <a:t>електролита</a:t>
            </a:r>
            <a:r>
              <a:rPr lang="en-US" dirty="0" smtClean="0">
                <a:latin typeface="+mj-lt"/>
              </a:rPr>
              <a:t> </a:t>
            </a:r>
            <a:r>
              <a:rPr lang="en-US" dirty="0" err="1" smtClean="0">
                <a:latin typeface="+mj-lt"/>
              </a:rPr>
              <a:t>кроз</a:t>
            </a:r>
            <a:r>
              <a:rPr lang="en-US" dirty="0" smtClean="0">
                <a:latin typeface="+mj-lt"/>
              </a:rPr>
              <a:t> </a:t>
            </a:r>
            <a:r>
              <a:rPr lang="en-US" dirty="0" err="1" smtClean="0">
                <a:latin typeface="+mj-lt"/>
              </a:rPr>
              <a:t>зид</a:t>
            </a:r>
            <a:r>
              <a:rPr lang="en-US" dirty="0" smtClean="0">
                <a:latin typeface="+mj-lt"/>
              </a:rPr>
              <a:t> </a:t>
            </a:r>
            <a:r>
              <a:rPr lang="en-US" dirty="0" err="1" smtClean="0">
                <a:latin typeface="+mj-lt"/>
              </a:rPr>
              <a:t>капилара</a:t>
            </a:r>
            <a:r>
              <a:rPr lang="en-US" dirty="0" smtClean="0">
                <a:latin typeface="+mj-lt"/>
              </a:rPr>
              <a:t> </a:t>
            </a:r>
            <a:r>
              <a:rPr lang="en-US" dirty="0" err="1" smtClean="0">
                <a:latin typeface="+mj-lt"/>
              </a:rPr>
              <a:t>зависи</a:t>
            </a:r>
            <a:r>
              <a:rPr lang="en-US" dirty="0" smtClean="0">
                <a:latin typeface="+mj-lt"/>
              </a:rPr>
              <a:t> </a:t>
            </a:r>
            <a:r>
              <a:rPr lang="en-US" dirty="0" err="1" smtClean="0">
                <a:latin typeface="+mj-lt"/>
              </a:rPr>
              <a:t>од</a:t>
            </a:r>
            <a:r>
              <a:rPr lang="en-US" dirty="0" smtClean="0">
                <a:latin typeface="+mj-lt"/>
              </a:rPr>
              <a:t>:</a:t>
            </a:r>
          </a:p>
          <a:p>
            <a:pPr marL="0" indent="0">
              <a:buNone/>
            </a:pPr>
            <a:endParaRPr lang="en-US" dirty="0" smtClean="0">
              <a:latin typeface="+mj-lt"/>
            </a:endParaRPr>
          </a:p>
          <a:p>
            <a:r>
              <a:rPr lang="en-US" dirty="0" smtClean="0">
                <a:latin typeface="+mj-lt"/>
              </a:rPr>
              <a:t>- </a:t>
            </a:r>
            <a:r>
              <a:rPr lang="en-US" dirty="0" err="1" smtClean="0">
                <a:latin typeface="+mj-lt"/>
              </a:rPr>
              <a:t>хидростатског</a:t>
            </a:r>
            <a:r>
              <a:rPr lang="en-US" dirty="0" smtClean="0">
                <a:latin typeface="+mj-lt"/>
              </a:rPr>
              <a:t> </a:t>
            </a:r>
            <a:r>
              <a:rPr lang="en-US" dirty="0" err="1" smtClean="0">
                <a:latin typeface="+mj-lt"/>
              </a:rPr>
              <a:t>притиска</a:t>
            </a:r>
            <a:r>
              <a:rPr lang="en-US" dirty="0" smtClean="0">
                <a:latin typeface="+mj-lt"/>
              </a:rPr>
              <a:t> </a:t>
            </a:r>
            <a:r>
              <a:rPr lang="en-US" dirty="0" err="1" smtClean="0">
                <a:latin typeface="+mj-lt"/>
              </a:rPr>
              <a:t>крви</a:t>
            </a:r>
            <a:r>
              <a:rPr lang="en-US" dirty="0" smtClean="0">
                <a:latin typeface="+mj-lt"/>
              </a:rPr>
              <a:t> у </a:t>
            </a:r>
            <a:r>
              <a:rPr lang="en-US" dirty="0" err="1" smtClean="0">
                <a:latin typeface="+mj-lt"/>
              </a:rPr>
              <a:t>капиларима</a:t>
            </a:r>
            <a:r>
              <a:rPr lang="en-US" dirty="0" smtClean="0">
                <a:latin typeface="+mj-lt"/>
              </a:rPr>
              <a:t>,</a:t>
            </a:r>
          </a:p>
          <a:p>
            <a:r>
              <a:rPr lang="en-US" dirty="0" smtClean="0">
                <a:latin typeface="+mj-lt"/>
              </a:rPr>
              <a:t>- </a:t>
            </a:r>
            <a:r>
              <a:rPr lang="en-US" dirty="0" err="1" smtClean="0">
                <a:latin typeface="+mj-lt"/>
              </a:rPr>
              <a:t>пропустљивости</a:t>
            </a:r>
            <a:r>
              <a:rPr lang="en-US" dirty="0" smtClean="0">
                <a:latin typeface="+mj-lt"/>
              </a:rPr>
              <a:t> </a:t>
            </a:r>
            <a:r>
              <a:rPr lang="en-US" dirty="0" err="1" smtClean="0">
                <a:latin typeface="+mj-lt"/>
              </a:rPr>
              <a:t>капилара</a:t>
            </a:r>
            <a:r>
              <a:rPr lang="en-US" dirty="0" smtClean="0">
                <a:latin typeface="+mj-lt"/>
              </a:rPr>
              <a:t>,</a:t>
            </a:r>
          </a:p>
          <a:p>
            <a:r>
              <a:rPr lang="en-US" dirty="0" smtClean="0">
                <a:latin typeface="+mj-lt"/>
              </a:rPr>
              <a:t>- </a:t>
            </a:r>
            <a:r>
              <a:rPr lang="en-US" dirty="0" err="1" smtClean="0">
                <a:latin typeface="+mj-lt"/>
              </a:rPr>
              <a:t>разлике</a:t>
            </a:r>
            <a:r>
              <a:rPr lang="en-US" dirty="0" smtClean="0">
                <a:latin typeface="+mj-lt"/>
              </a:rPr>
              <a:t> </a:t>
            </a:r>
            <a:r>
              <a:rPr lang="en-US" dirty="0" err="1" smtClean="0">
                <a:latin typeface="+mj-lt"/>
              </a:rPr>
              <a:t>између</a:t>
            </a:r>
            <a:r>
              <a:rPr lang="en-US" dirty="0" smtClean="0">
                <a:latin typeface="+mj-lt"/>
              </a:rPr>
              <a:t> </a:t>
            </a:r>
            <a:r>
              <a:rPr lang="en-US" dirty="0" err="1" smtClean="0">
                <a:latin typeface="+mj-lt"/>
              </a:rPr>
              <a:t>осмотског</a:t>
            </a:r>
            <a:r>
              <a:rPr lang="en-US" dirty="0" smtClean="0">
                <a:latin typeface="+mj-lt"/>
              </a:rPr>
              <a:t> </a:t>
            </a:r>
            <a:r>
              <a:rPr lang="en-US" dirty="0" err="1" smtClean="0">
                <a:latin typeface="+mj-lt"/>
              </a:rPr>
              <a:t>притиска</a:t>
            </a:r>
            <a:r>
              <a:rPr lang="en-US" dirty="0" smtClean="0">
                <a:latin typeface="+mj-lt"/>
              </a:rPr>
              <a:t> </a:t>
            </a:r>
            <a:r>
              <a:rPr lang="en-US" dirty="0" err="1" smtClean="0">
                <a:latin typeface="+mj-lt"/>
              </a:rPr>
              <a:t>плазме</a:t>
            </a:r>
            <a:r>
              <a:rPr lang="en-US" dirty="0" smtClean="0">
                <a:latin typeface="+mj-lt"/>
              </a:rPr>
              <a:t> и </a:t>
            </a:r>
            <a:r>
              <a:rPr lang="en-US" dirty="0" err="1" smtClean="0">
                <a:latin typeface="+mj-lt"/>
              </a:rPr>
              <a:t>интерстицијалне</a:t>
            </a:r>
            <a:r>
              <a:rPr lang="en-US" dirty="0" smtClean="0">
                <a:latin typeface="+mj-lt"/>
              </a:rPr>
              <a:t> </a:t>
            </a:r>
            <a:r>
              <a:rPr lang="en-US" dirty="0" err="1" smtClean="0">
                <a:latin typeface="+mj-lt"/>
              </a:rPr>
              <a:t>течности</a:t>
            </a:r>
            <a:r>
              <a:rPr lang="en-US" dirty="0" smtClean="0">
                <a:latin typeface="+mj-lt"/>
              </a:rPr>
              <a:t>,</a:t>
            </a:r>
          </a:p>
          <a:p>
            <a:r>
              <a:rPr lang="en-US" dirty="0" smtClean="0">
                <a:latin typeface="+mj-lt"/>
              </a:rPr>
              <a:t>- </a:t>
            </a:r>
            <a:r>
              <a:rPr lang="en-US" dirty="0" err="1" smtClean="0">
                <a:latin typeface="+mj-lt"/>
              </a:rPr>
              <a:t>лимфатичне</a:t>
            </a:r>
            <a:r>
              <a:rPr lang="en-US" dirty="0" smtClean="0">
                <a:latin typeface="+mj-lt"/>
              </a:rPr>
              <a:t> </a:t>
            </a:r>
            <a:r>
              <a:rPr lang="en-US" dirty="0" err="1" smtClean="0">
                <a:latin typeface="+mj-lt"/>
              </a:rPr>
              <a:t>дренаже</a:t>
            </a:r>
            <a:r>
              <a:rPr lang="en-US" dirty="0" smtClean="0">
                <a:latin typeface="+mj-lt"/>
              </a:rPr>
              <a:t> и</a:t>
            </a:r>
          </a:p>
          <a:p>
            <a:r>
              <a:rPr lang="en-US" dirty="0" smtClean="0">
                <a:latin typeface="+mj-lt"/>
              </a:rPr>
              <a:t>- </a:t>
            </a:r>
            <a:r>
              <a:rPr lang="en-US" dirty="0" err="1" smtClean="0">
                <a:latin typeface="+mj-lt"/>
              </a:rPr>
              <a:t>притиска</a:t>
            </a:r>
            <a:r>
              <a:rPr lang="en-US" dirty="0" smtClean="0">
                <a:latin typeface="+mj-lt"/>
              </a:rPr>
              <a:t> у </a:t>
            </a:r>
            <a:r>
              <a:rPr lang="en-US" dirty="0" err="1" smtClean="0">
                <a:latin typeface="+mj-lt"/>
              </a:rPr>
              <a:t>ткивима</a:t>
            </a:r>
            <a:endParaRPr lang="en-US" dirty="0" smtClean="0">
              <a:latin typeface="+mj-lt"/>
            </a:endParaRPr>
          </a:p>
          <a:p>
            <a:endParaRPr lang="en-US" dirty="0">
              <a:latin typeface="+mj-lt"/>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388</TotalTime>
  <Words>2977</Words>
  <Application>Microsoft Office PowerPoint</Application>
  <PresentationFormat>On-screen Show (4:3)</PresentationFormat>
  <Paragraphs>256</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Flow</vt:lpstr>
      <vt:lpstr>ФУНКЦИЈА И МЕТАБОЛИЗАМ ВОДЕ </vt:lpstr>
      <vt:lpstr>PowerPoint Presentation</vt:lpstr>
      <vt:lpstr>PowerPoint Presentation</vt:lpstr>
      <vt:lpstr>PowerPoint Presentation</vt:lpstr>
      <vt:lpstr>Функционална расподела воде </vt:lpstr>
      <vt:lpstr>PowerPoint Presentation</vt:lpstr>
      <vt:lpstr>PowerPoint Presentation</vt:lpstr>
      <vt:lpstr>PowerPoint Presentation</vt:lpstr>
      <vt:lpstr>PowerPoint Presentation</vt:lpstr>
      <vt:lpstr>PowerPoint Presentation</vt:lpstr>
      <vt:lpstr>PowerPoint Presentation</vt:lpstr>
      <vt:lpstr>Осмолалност телесних течности </vt:lpstr>
      <vt:lpstr>PowerPoint Presentation</vt:lpstr>
      <vt:lpstr>РЕГУЛАЦИЈА ВОДЕ-Уношење воде </vt:lpstr>
      <vt:lpstr>PowerPoint Presentation</vt:lpstr>
      <vt:lpstr>PowerPoint Presentation</vt:lpstr>
      <vt:lpstr>Излучивање воде </vt:lpstr>
      <vt:lpstr>Реапсорпција воде под утицајем антидиуретског хормона </vt:lpstr>
      <vt:lpstr>PowerPoint Presentation</vt:lpstr>
      <vt:lpstr>PowerPoint Presentation</vt:lpstr>
      <vt:lpstr>Аквапорини (водени канали)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ХИПЕРТОНИЈСКА ХИПЕРХИДРАЦИЈА  </vt:lpstr>
      <vt:lpstr>PowerPoint Presentation</vt:lpstr>
      <vt:lpstr>Приказ случаја 1 </vt:lpstr>
      <vt:lpstr>PowerPoint Presentation</vt:lpstr>
      <vt:lpstr> Приказ случаја 2</vt:lpstr>
      <vt:lpstr>PowerPoint Presentation</vt:lpstr>
      <vt:lpstr>Приказ случаја 3</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ФУНКЦИЈА И МЕТАБОЛИЗАМ ВОДЕ </dc:title>
  <dc:creator>Korisnik</dc:creator>
  <cp:lastModifiedBy>Ivana Nikolić</cp:lastModifiedBy>
  <cp:revision>52</cp:revision>
  <dcterms:created xsi:type="dcterms:W3CDTF">2018-07-19T11:08:30Z</dcterms:created>
  <dcterms:modified xsi:type="dcterms:W3CDTF">2018-08-27T16:51:50Z</dcterms:modified>
</cp:coreProperties>
</file>